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56" r:id="rId20"/>
    <p:sldId id="257" r:id="rId21"/>
    <p:sldId id="258" r:id="rId22"/>
    <p:sldId id="259" r:id="rId23"/>
    <p:sldId id="260" r:id="rId24"/>
    <p:sldId id="261" r:id="rId25"/>
    <p:sldId id="262" r:id="rId26"/>
    <p:sldId id="263" r:id="rId27"/>
    <p:sldId id="264" r:id="rId28"/>
    <p:sldId id="265" r:id="rId29"/>
  </p:sldIdLst>
  <p:sldSz cx="9144000" cy="5143500" type="screen16x9"/>
  <p:notesSz cx="6858000" cy="9144000"/>
  <p:embeddedFontLst>
    <p:embeddedFont>
      <p:font typeface="Roboto" panose="020B060402020202020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C97569-C0DB-47FA-A63E-D1BC78100DF8}">
  <a:tblStyle styleId="{27C97569-C0DB-47FA-A63E-D1BC78100DF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9A94B5-5EEE-49FE-80DC-C34A4D72156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c91a4748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c91a4748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c91a4748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c91a4748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c91a4748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c91a4748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91a4748a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c91a4748a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c91a4748a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c91a4748a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c91a4748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c91a4748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c91a474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c91a474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c91a4748a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c91a4748a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c91a4748a_1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c91a4748a_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c91a4748a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c91a4748a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c91a4748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c91a4748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c91a4748a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c91a4748a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c91a4748a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c91a4748a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c91a4748a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c91a4748a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c91a4748a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c91a4748a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c91a4748a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c91a4748a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c91a4748a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c91a4748a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c91a4748a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c91a4748a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c91a4748a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c91a4748a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c91a4748a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c91a4748a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c91a4748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c91a4748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c91a4748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c91a4748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c91a4748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c91a4748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c91a4748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c91a4748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c91a4748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c91a4748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c91a4748a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c91a4748a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c91a4748a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c91a4748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FE2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3"/>
          <p:cNvSpPr txBox="1">
            <a:spLocks noGrp="1"/>
          </p:cNvSpPr>
          <p:nvPr>
            <p:ph type="ctrTitle"/>
          </p:nvPr>
        </p:nvSpPr>
        <p:spPr>
          <a:xfrm>
            <a:off x="311708" y="465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Geography A Level Introduction</a:t>
            </a:r>
            <a:endParaRPr>
              <a:latin typeface="Century Gothic"/>
              <a:ea typeface="Century Gothic"/>
              <a:cs typeface="Century Gothic"/>
              <a:sym typeface="Century Gothic"/>
            </a:endParaRPr>
          </a:p>
          <a:p>
            <a:pPr marL="0" lvl="0" indent="0" algn="ctr" rtl="0">
              <a:spcBef>
                <a:spcPts val="0"/>
              </a:spcBef>
              <a:spcAft>
                <a:spcPts val="0"/>
              </a:spcAft>
              <a:buNone/>
            </a:pPr>
            <a:endParaRPr sz="3000" u="sng">
              <a:latin typeface="Century Gothic"/>
              <a:ea typeface="Century Gothic"/>
              <a:cs typeface="Century Gothic"/>
              <a:sym typeface="Century Gothic"/>
            </a:endParaRPr>
          </a:p>
        </p:txBody>
      </p:sp>
      <p:sp>
        <p:nvSpPr>
          <p:cNvPr id="105" name="Google Shape;105;p23"/>
          <p:cNvSpPr txBox="1">
            <a:spLocks noGrp="1"/>
          </p:cNvSpPr>
          <p:nvPr>
            <p:ph type="subTitle" idx="1"/>
          </p:nvPr>
        </p:nvSpPr>
        <p:spPr>
          <a:xfrm>
            <a:off x="486200" y="4453350"/>
            <a:ext cx="8520600" cy="3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Mrs BP (Subject Lead) </a:t>
            </a:r>
            <a:endParaRPr/>
          </a:p>
        </p:txBody>
      </p:sp>
      <p:pic>
        <p:nvPicPr>
          <p:cNvPr id="106" name="Google Shape;106;p23"/>
          <p:cNvPicPr preferRelativeResize="0"/>
          <p:nvPr/>
        </p:nvPicPr>
        <p:blipFill>
          <a:blip r:embed="rId3">
            <a:alphaModFix/>
          </a:blip>
          <a:stretch>
            <a:fillRect/>
          </a:stretch>
        </p:blipFill>
        <p:spPr>
          <a:xfrm>
            <a:off x="3405150" y="1530625"/>
            <a:ext cx="2765300" cy="2765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ctrTitle"/>
          </p:nvPr>
        </p:nvSpPr>
        <p:spPr>
          <a:xfrm>
            <a:off x="311708" y="535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4500" u="sng">
                <a:latin typeface="Century Gothic"/>
                <a:ea typeface="Century Gothic"/>
                <a:cs typeface="Century Gothic"/>
                <a:sym typeface="Century Gothic"/>
              </a:rPr>
              <a:t>SUPERPOWER GEOGRAPHIES </a:t>
            </a:r>
            <a:endParaRPr sz="4500" u="sng">
              <a:latin typeface="Century Gothic"/>
              <a:ea typeface="Century Gothic"/>
              <a:cs typeface="Century Gothic"/>
              <a:sym typeface="Century Gothic"/>
            </a:endParaRPr>
          </a:p>
          <a:p>
            <a:pPr marL="0" lvl="0" indent="0" algn="ctr" rtl="0">
              <a:spcBef>
                <a:spcPts val="0"/>
              </a:spcBef>
              <a:spcAft>
                <a:spcPts val="0"/>
              </a:spcAft>
              <a:buNone/>
            </a:pPr>
            <a:endParaRPr/>
          </a:p>
        </p:txBody>
      </p:sp>
      <p:sp>
        <p:nvSpPr>
          <p:cNvPr id="170" name="Google Shape;170;p32"/>
          <p:cNvSpPr txBox="1">
            <a:spLocks noGrp="1"/>
          </p:cNvSpPr>
          <p:nvPr>
            <p:ph type="subTitle" idx="1"/>
          </p:nvPr>
        </p:nvSpPr>
        <p:spPr>
          <a:xfrm>
            <a:off x="233300" y="2008563"/>
            <a:ext cx="3687900" cy="143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What does ‘Superpower’ mean in this context? </a:t>
            </a:r>
            <a:endParaRPr>
              <a:latin typeface="Century Gothic"/>
              <a:ea typeface="Century Gothic"/>
              <a:cs typeface="Century Gothic"/>
              <a:sym typeface="Century Gothic"/>
            </a:endParaRPr>
          </a:p>
          <a:p>
            <a:pPr marL="0" lvl="0" indent="0" algn="ctr" rtl="0">
              <a:spcBef>
                <a:spcPts val="0"/>
              </a:spcBef>
              <a:spcAft>
                <a:spcPts val="0"/>
              </a:spcAft>
              <a:buNone/>
            </a:pPr>
            <a:r>
              <a:rPr lang="en" b="1" u="sng">
                <a:latin typeface="Century Gothic"/>
                <a:ea typeface="Century Gothic"/>
                <a:cs typeface="Century Gothic"/>
                <a:sym typeface="Century Gothic"/>
              </a:rPr>
              <a:t>Post-it time</a:t>
            </a:r>
            <a:r>
              <a:rPr lang="en">
                <a:latin typeface="Century Gothic"/>
                <a:ea typeface="Century Gothic"/>
                <a:cs typeface="Century Gothic"/>
                <a:sym typeface="Century Gothic"/>
              </a:rPr>
              <a:t> </a:t>
            </a:r>
            <a:endParaRPr>
              <a:latin typeface="Century Gothic"/>
              <a:ea typeface="Century Gothic"/>
              <a:cs typeface="Century Gothic"/>
              <a:sym typeface="Century Gothic"/>
            </a:endParaRPr>
          </a:p>
        </p:txBody>
      </p:sp>
      <p:pic>
        <p:nvPicPr>
          <p:cNvPr id="171" name="Google Shape;171;p32"/>
          <p:cNvPicPr preferRelativeResize="0"/>
          <p:nvPr/>
        </p:nvPicPr>
        <p:blipFill>
          <a:blip r:embed="rId3">
            <a:alphaModFix/>
          </a:blip>
          <a:stretch>
            <a:fillRect/>
          </a:stretch>
        </p:blipFill>
        <p:spPr>
          <a:xfrm>
            <a:off x="4091600" y="1305150"/>
            <a:ext cx="4740700" cy="3555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What is a superpower?</a:t>
            </a:r>
            <a:endParaRPr>
              <a:latin typeface="Century Gothic"/>
              <a:ea typeface="Century Gothic"/>
              <a:cs typeface="Century Gothic"/>
              <a:sym typeface="Century Gothic"/>
            </a:endParaRPr>
          </a:p>
        </p:txBody>
      </p:sp>
      <p:sp>
        <p:nvSpPr>
          <p:cNvPr id="177" name="Google Shape;177;p33"/>
          <p:cNvSpPr txBox="1">
            <a:spLocks noGrp="1"/>
          </p:cNvSpPr>
          <p:nvPr>
            <p:ph type="body" idx="1"/>
          </p:nvPr>
        </p:nvSpPr>
        <p:spPr>
          <a:xfrm>
            <a:off x="311700" y="1152475"/>
            <a:ext cx="8520600" cy="3416400"/>
          </a:xfrm>
          <a:prstGeom prst="rect">
            <a:avLst/>
          </a:prstGeom>
          <a:ln w="952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222222"/>
                </a:solidFill>
                <a:highlight>
                  <a:srgbClr val="FFFFFF"/>
                </a:highlight>
                <a:latin typeface="Century Gothic"/>
                <a:ea typeface="Century Gothic"/>
                <a:cs typeface="Century Gothic"/>
                <a:sym typeface="Century Gothic"/>
              </a:rPr>
              <a:t>A superpower is a </a:t>
            </a:r>
            <a:r>
              <a:rPr lang="en" sz="2400">
                <a:solidFill>
                  <a:srgbClr val="222222"/>
                </a:solidFill>
                <a:highlight>
                  <a:srgbClr val="FFFF00"/>
                </a:highlight>
                <a:latin typeface="Century Gothic"/>
                <a:ea typeface="Century Gothic"/>
                <a:cs typeface="Century Gothic"/>
                <a:sym typeface="Century Gothic"/>
              </a:rPr>
              <a:t>state</a:t>
            </a:r>
            <a:r>
              <a:rPr lang="en" sz="2400">
                <a:solidFill>
                  <a:srgbClr val="222222"/>
                </a:solidFill>
                <a:highlight>
                  <a:srgbClr val="FFFFFF"/>
                </a:highlight>
                <a:latin typeface="Century Gothic"/>
                <a:ea typeface="Century Gothic"/>
                <a:cs typeface="Century Gothic"/>
                <a:sym typeface="Century Gothic"/>
              </a:rPr>
              <a:t> with a </a:t>
            </a:r>
            <a:r>
              <a:rPr lang="en" sz="2400">
                <a:solidFill>
                  <a:srgbClr val="222222"/>
                </a:solidFill>
                <a:highlight>
                  <a:srgbClr val="FFFF00"/>
                </a:highlight>
                <a:latin typeface="Century Gothic"/>
                <a:ea typeface="Century Gothic"/>
                <a:cs typeface="Century Gothic"/>
                <a:sym typeface="Century Gothic"/>
              </a:rPr>
              <a:t>dominant position</a:t>
            </a:r>
            <a:r>
              <a:rPr lang="en" sz="2400">
                <a:solidFill>
                  <a:srgbClr val="222222"/>
                </a:solidFill>
                <a:highlight>
                  <a:srgbClr val="FFFFFF"/>
                </a:highlight>
                <a:latin typeface="Century Gothic"/>
                <a:ea typeface="Century Gothic"/>
                <a:cs typeface="Century Gothic"/>
                <a:sym typeface="Century Gothic"/>
              </a:rPr>
              <a:t> characterised by its extensive ability to </a:t>
            </a:r>
            <a:r>
              <a:rPr lang="en" sz="2400">
                <a:solidFill>
                  <a:srgbClr val="222222"/>
                </a:solidFill>
                <a:highlight>
                  <a:srgbClr val="FFFF00"/>
                </a:highlight>
                <a:latin typeface="Century Gothic"/>
                <a:ea typeface="Century Gothic"/>
                <a:cs typeface="Century Gothic"/>
                <a:sym typeface="Century Gothic"/>
              </a:rPr>
              <a:t>exert influence </a:t>
            </a:r>
            <a:r>
              <a:rPr lang="en" sz="2400">
                <a:solidFill>
                  <a:srgbClr val="222222"/>
                </a:solidFill>
                <a:highlight>
                  <a:srgbClr val="FFFFFF"/>
                </a:highlight>
                <a:latin typeface="Century Gothic"/>
                <a:ea typeface="Century Gothic"/>
                <a:cs typeface="Century Gothic"/>
                <a:sym typeface="Century Gothic"/>
              </a:rPr>
              <a:t>or </a:t>
            </a:r>
            <a:r>
              <a:rPr lang="en" sz="2400">
                <a:solidFill>
                  <a:srgbClr val="222222"/>
                </a:solidFill>
                <a:highlight>
                  <a:srgbClr val="FFFF00"/>
                </a:highlight>
                <a:latin typeface="Century Gothic"/>
                <a:ea typeface="Century Gothic"/>
                <a:cs typeface="Century Gothic"/>
                <a:sym typeface="Century Gothic"/>
              </a:rPr>
              <a:t>project power on a global scale</a:t>
            </a:r>
            <a:r>
              <a:rPr lang="en" sz="2400">
                <a:solidFill>
                  <a:srgbClr val="222222"/>
                </a:solidFill>
                <a:highlight>
                  <a:srgbClr val="FFFFFF"/>
                </a:highlight>
                <a:latin typeface="Century Gothic"/>
                <a:ea typeface="Century Gothic"/>
                <a:cs typeface="Century Gothic"/>
                <a:sym typeface="Century Gothic"/>
              </a:rPr>
              <a:t>. </a:t>
            </a:r>
            <a:endParaRPr sz="2400">
              <a:solidFill>
                <a:srgbClr val="222222"/>
              </a:solidFill>
              <a:highlight>
                <a:srgbClr val="FFFFFF"/>
              </a:highlight>
              <a:latin typeface="Century Gothic"/>
              <a:ea typeface="Century Gothic"/>
              <a:cs typeface="Century Gothic"/>
              <a:sym typeface="Century Gothic"/>
            </a:endParaRPr>
          </a:p>
          <a:p>
            <a:pPr marL="0" lvl="0" indent="0" algn="l" rtl="0">
              <a:spcBef>
                <a:spcPts val="1600"/>
              </a:spcBef>
              <a:spcAft>
                <a:spcPts val="1600"/>
              </a:spcAft>
              <a:buNone/>
            </a:pPr>
            <a:r>
              <a:rPr lang="en" sz="2400">
                <a:solidFill>
                  <a:srgbClr val="222222"/>
                </a:solidFill>
                <a:highlight>
                  <a:srgbClr val="FFFFFF"/>
                </a:highlight>
                <a:latin typeface="Century Gothic"/>
                <a:ea typeface="Century Gothic"/>
                <a:cs typeface="Century Gothic"/>
                <a:sym typeface="Century Gothic"/>
              </a:rPr>
              <a:t>This is done through the combined-means of </a:t>
            </a:r>
            <a:r>
              <a:rPr lang="en" sz="2400">
                <a:solidFill>
                  <a:srgbClr val="222222"/>
                </a:solidFill>
                <a:highlight>
                  <a:srgbClr val="00FF00"/>
                </a:highlight>
                <a:latin typeface="Century Gothic"/>
                <a:ea typeface="Century Gothic"/>
                <a:cs typeface="Century Gothic"/>
                <a:sym typeface="Century Gothic"/>
              </a:rPr>
              <a:t>economic</a:t>
            </a:r>
            <a:r>
              <a:rPr lang="en" sz="2400">
                <a:solidFill>
                  <a:srgbClr val="222222"/>
                </a:solidFill>
                <a:highlight>
                  <a:srgbClr val="FFFFFF"/>
                </a:highlight>
                <a:latin typeface="Century Gothic"/>
                <a:ea typeface="Century Gothic"/>
                <a:cs typeface="Century Gothic"/>
                <a:sym typeface="Century Gothic"/>
              </a:rPr>
              <a:t>, </a:t>
            </a:r>
            <a:r>
              <a:rPr lang="en" sz="2400">
                <a:solidFill>
                  <a:srgbClr val="222222"/>
                </a:solidFill>
                <a:highlight>
                  <a:srgbClr val="00FF00"/>
                </a:highlight>
                <a:latin typeface="Century Gothic"/>
                <a:ea typeface="Century Gothic"/>
                <a:cs typeface="Century Gothic"/>
                <a:sym typeface="Century Gothic"/>
              </a:rPr>
              <a:t>military</a:t>
            </a:r>
            <a:r>
              <a:rPr lang="en" sz="2400">
                <a:solidFill>
                  <a:srgbClr val="222222"/>
                </a:solidFill>
                <a:highlight>
                  <a:srgbClr val="FFFFFF"/>
                </a:highlight>
                <a:latin typeface="Century Gothic"/>
                <a:ea typeface="Century Gothic"/>
                <a:cs typeface="Century Gothic"/>
                <a:sym typeface="Century Gothic"/>
              </a:rPr>
              <a:t>, </a:t>
            </a:r>
            <a:r>
              <a:rPr lang="en" sz="2400">
                <a:solidFill>
                  <a:srgbClr val="222222"/>
                </a:solidFill>
                <a:highlight>
                  <a:srgbClr val="00FF00"/>
                </a:highlight>
                <a:latin typeface="Century Gothic"/>
                <a:ea typeface="Century Gothic"/>
                <a:cs typeface="Century Gothic"/>
                <a:sym typeface="Century Gothic"/>
              </a:rPr>
              <a:t>technological </a:t>
            </a:r>
            <a:r>
              <a:rPr lang="en" sz="2400">
                <a:solidFill>
                  <a:srgbClr val="222222"/>
                </a:solidFill>
                <a:highlight>
                  <a:srgbClr val="FFFFFF"/>
                </a:highlight>
                <a:latin typeface="Century Gothic"/>
                <a:ea typeface="Century Gothic"/>
                <a:cs typeface="Century Gothic"/>
                <a:sym typeface="Century Gothic"/>
              </a:rPr>
              <a:t>and </a:t>
            </a:r>
            <a:r>
              <a:rPr lang="en" sz="2400">
                <a:solidFill>
                  <a:srgbClr val="222222"/>
                </a:solidFill>
                <a:highlight>
                  <a:srgbClr val="00FF00"/>
                </a:highlight>
                <a:latin typeface="Century Gothic"/>
                <a:ea typeface="Century Gothic"/>
                <a:cs typeface="Century Gothic"/>
                <a:sym typeface="Century Gothic"/>
              </a:rPr>
              <a:t>cultural strength</a:t>
            </a:r>
            <a:r>
              <a:rPr lang="en" sz="2400">
                <a:solidFill>
                  <a:srgbClr val="222222"/>
                </a:solidFill>
                <a:highlight>
                  <a:srgbClr val="FFFFFF"/>
                </a:highlight>
                <a:latin typeface="Century Gothic"/>
                <a:ea typeface="Century Gothic"/>
                <a:cs typeface="Century Gothic"/>
                <a:sym typeface="Century Gothic"/>
              </a:rPr>
              <a:t> </a:t>
            </a:r>
            <a:endParaRPr sz="240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441875" y="139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So Who is the biggest superpower? And Why? </a:t>
            </a:r>
            <a:endParaRPr>
              <a:latin typeface="Century Gothic"/>
              <a:ea typeface="Century Gothic"/>
              <a:cs typeface="Century Gothic"/>
              <a:sym typeface="Century Gothic"/>
            </a:endParaRPr>
          </a:p>
        </p:txBody>
      </p:sp>
      <p:sp>
        <p:nvSpPr>
          <p:cNvPr id="183" name="Google Shape;183;p34"/>
          <p:cNvSpPr txBox="1"/>
          <p:nvPr/>
        </p:nvSpPr>
        <p:spPr>
          <a:xfrm>
            <a:off x="96300" y="1886875"/>
            <a:ext cx="31830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entury Gothic"/>
                <a:ea typeface="Century Gothic"/>
                <a:cs typeface="Century Gothic"/>
                <a:sym typeface="Century Gothic"/>
              </a:rPr>
              <a:t>China</a:t>
            </a:r>
            <a:endParaRPr sz="3000" b="1">
              <a:latin typeface="Century Gothic"/>
              <a:ea typeface="Century Gothic"/>
              <a:cs typeface="Century Gothic"/>
              <a:sym typeface="Century Gothic"/>
            </a:endParaRPr>
          </a:p>
        </p:txBody>
      </p:sp>
      <p:sp>
        <p:nvSpPr>
          <p:cNvPr id="184" name="Google Shape;184;p34"/>
          <p:cNvSpPr txBox="1"/>
          <p:nvPr/>
        </p:nvSpPr>
        <p:spPr>
          <a:xfrm>
            <a:off x="784050" y="3151075"/>
            <a:ext cx="31830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entury Gothic"/>
                <a:ea typeface="Century Gothic"/>
                <a:cs typeface="Century Gothic"/>
                <a:sym typeface="Century Gothic"/>
              </a:rPr>
              <a:t>USA</a:t>
            </a:r>
            <a:endParaRPr sz="3000" b="1">
              <a:latin typeface="Century Gothic"/>
              <a:ea typeface="Century Gothic"/>
              <a:cs typeface="Century Gothic"/>
              <a:sym typeface="Century Gothic"/>
            </a:endParaRPr>
          </a:p>
        </p:txBody>
      </p:sp>
      <p:sp>
        <p:nvSpPr>
          <p:cNvPr id="185" name="Google Shape;185;p34"/>
          <p:cNvSpPr txBox="1"/>
          <p:nvPr/>
        </p:nvSpPr>
        <p:spPr>
          <a:xfrm>
            <a:off x="2604700" y="2284375"/>
            <a:ext cx="31830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entury Gothic"/>
                <a:ea typeface="Century Gothic"/>
                <a:cs typeface="Century Gothic"/>
                <a:sym typeface="Century Gothic"/>
              </a:rPr>
              <a:t>India </a:t>
            </a:r>
            <a:endParaRPr sz="3000" b="1">
              <a:latin typeface="Century Gothic"/>
              <a:ea typeface="Century Gothic"/>
              <a:cs typeface="Century Gothic"/>
              <a:sym typeface="Century Gothic"/>
            </a:endParaRPr>
          </a:p>
        </p:txBody>
      </p:sp>
      <p:sp>
        <p:nvSpPr>
          <p:cNvPr id="186" name="Google Shape;186;p34"/>
          <p:cNvSpPr txBox="1"/>
          <p:nvPr/>
        </p:nvSpPr>
        <p:spPr>
          <a:xfrm>
            <a:off x="3322500" y="3553600"/>
            <a:ext cx="31830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entury Gothic"/>
                <a:ea typeface="Century Gothic"/>
                <a:cs typeface="Century Gothic"/>
                <a:sym typeface="Century Gothic"/>
              </a:rPr>
              <a:t>UK </a:t>
            </a:r>
            <a:endParaRPr sz="3000" b="1">
              <a:latin typeface="Century Gothic"/>
              <a:ea typeface="Century Gothic"/>
              <a:cs typeface="Century Gothic"/>
              <a:sym typeface="Century Gothic"/>
            </a:endParaRPr>
          </a:p>
        </p:txBody>
      </p:sp>
      <p:sp>
        <p:nvSpPr>
          <p:cNvPr id="187" name="Google Shape;187;p34"/>
          <p:cNvSpPr txBox="1"/>
          <p:nvPr/>
        </p:nvSpPr>
        <p:spPr>
          <a:xfrm>
            <a:off x="4452375" y="1910438"/>
            <a:ext cx="31830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entury Gothic"/>
                <a:ea typeface="Century Gothic"/>
                <a:cs typeface="Century Gothic"/>
                <a:sym typeface="Century Gothic"/>
              </a:rPr>
              <a:t>Brazil</a:t>
            </a:r>
            <a:endParaRPr sz="3000" b="1">
              <a:latin typeface="Century Gothic"/>
              <a:ea typeface="Century Gothic"/>
              <a:cs typeface="Century Gothic"/>
              <a:sym typeface="Century Gothic"/>
            </a:endParaRPr>
          </a:p>
        </p:txBody>
      </p:sp>
      <p:sp>
        <p:nvSpPr>
          <p:cNvPr id="188" name="Google Shape;188;p34"/>
          <p:cNvSpPr txBox="1"/>
          <p:nvPr/>
        </p:nvSpPr>
        <p:spPr>
          <a:xfrm>
            <a:off x="4958175" y="2962950"/>
            <a:ext cx="31830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entury Gothic"/>
                <a:ea typeface="Century Gothic"/>
                <a:cs typeface="Century Gothic"/>
                <a:sym typeface="Century Gothic"/>
              </a:rPr>
              <a:t>Russia </a:t>
            </a:r>
            <a:endParaRPr sz="3000" b="1">
              <a:latin typeface="Century Gothic"/>
              <a:ea typeface="Century Gothic"/>
              <a:cs typeface="Century Gothic"/>
              <a:sym typeface="Century Gothic"/>
            </a:endParaRPr>
          </a:p>
        </p:txBody>
      </p:sp>
      <p:sp>
        <p:nvSpPr>
          <p:cNvPr id="189" name="Google Shape;189;p34"/>
          <p:cNvSpPr txBox="1"/>
          <p:nvPr/>
        </p:nvSpPr>
        <p:spPr>
          <a:xfrm>
            <a:off x="813175" y="4315600"/>
            <a:ext cx="31830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entury Gothic"/>
                <a:ea typeface="Century Gothic"/>
                <a:cs typeface="Century Gothic"/>
                <a:sym typeface="Century Gothic"/>
              </a:rPr>
              <a:t>Japan</a:t>
            </a:r>
            <a:endParaRPr sz="3000" b="1">
              <a:latin typeface="Century Gothic"/>
              <a:ea typeface="Century Gothic"/>
              <a:cs typeface="Century Gothic"/>
              <a:sym typeface="Century Gothic"/>
            </a:endParaRPr>
          </a:p>
        </p:txBody>
      </p:sp>
      <p:sp>
        <p:nvSpPr>
          <p:cNvPr id="190" name="Google Shape;190;p34"/>
          <p:cNvSpPr txBox="1"/>
          <p:nvPr/>
        </p:nvSpPr>
        <p:spPr>
          <a:xfrm>
            <a:off x="4810500" y="4015450"/>
            <a:ext cx="31830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entury Gothic"/>
                <a:ea typeface="Century Gothic"/>
                <a:cs typeface="Century Gothic"/>
                <a:sym typeface="Century Gothic"/>
              </a:rPr>
              <a:t>South Africa</a:t>
            </a:r>
            <a:endParaRPr sz="3000" b="1">
              <a:latin typeface="Century Gothic"/>
              <a:ea typeface="Century Gothic"/>
              <a:cs typeface="Century Gothic"/>
              <a:sym typeface="Century Gothic"/>
            </a:endParaRPr>
          </a:p>
        </p:txBody>
      </p:sp>
      <p:sp>
        <p:nvSpPr>
          <p:cNvPr id="191" name="Google Shape;191;p34"/>
          <p:cNvSpPr txBox="1"/>
          <p:nvPr/>
        </p:nvSpPr>
        <p:spPr>
          <a:xfrm>
            <a:off x="292400" y="706600"/>
            <a:ext cx="8670000" cy="516000"/>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entury Gothic"/>
                <a:ea typeface="Century Gothic"/>
                <a:cs typeface="Century Gothic"/>
                <a:sym typeface="Century Gothic"/>
              </a:rPr>
              <a:t>What sort of factors will we need to look at to make a judgement?</a:t>
            </a:r>
            <a:endParaRPr b="1">
              <a:latin typeface="Century Gothic"/>
              <a:ea typeface="Century Gothic"/>
              <a:cs typeface="Century Gothic"/>
              <a:sym typeface="Century Gothic"/>
            </a:endParaRPr>
          </a:p>
          <a:p>
            <a:pPr marL="0" lvl="0" indent="0" algn="ctr" rtl="0">
              <a:spcBef>
                <a:spcPts val="0"/>
              </a:spcBef>
              <a:spcAft>
                <a:spcPts val="0"/>
              </a:spcAft>
              <a:buNone/>
            </a:pPr>
            <a:r>
              <a:rPr lang="en" b="1">
                <a:latin typeface="Century Gothic"/>
                <a:ea typeface="Century Gothic"/>
                <a:cs typeface="Century Gothic"/>
                <a:sym typeface="Century Gothic"/>
              </a:rPr>
              <a:t>THINK-PAIR- SHARE</a:t>
            </a:r>
            <a:endParaRPr b="1">
              <a:latin typeface="Century Gothic"/>
              <a:ea typeface="Century Gothic"/>
              <a:cs typeface="Century Gothic"/>
              <a:sym typeface="Century Gothic"/>
            </a:endParaRPr>
          </a:p>
        </p:txBody>
      </p:sp>
      <p:sp>
        <p:nvSpPr>
          <p:cNvPr id="192" name="Google Shape;192;p34"/>
          <p:cNvSpPr txBox="1"/>
          <p:nvPr/>
        </p:nvSpPr>
        <p:spPr>
          <a:xfrm>
            <a:off x="2066000" y="1222600"/>
            <a:ext cx="31830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entury Gothic"/>
                <a:ea typeface="Century Gothic"/>
                <a:cs typeface="Century Gothic"/>
                <a:sym typeface="Century Gothic"/>
              </a:rPr>
              <a:t>Germany</a:t>
            </a:r>
            <a:endParaRPr sz="3000" b="1">
              <a:latin typeface="Century Gothic"/>
              <a:ea typeface="Century Gothic"/>
              <a:cs typeface="Century Gothic"/>
              <a:sym typeface="Century Gothic"/>
            </a:endParaRPr>
          </a:p>
        </p:txBody>
      </p:sp>
      <p:sp>
        <p:nvSpPr>
          <p:cNvPr id="193" name="Google Shape;193;p34"/>
          <p:cNvSpPr txBox="1"/>
          <p:nvPr/>
        </p:nvSpPr>
        <p:spPr>
          <a:xfrm>
            <a:off x="6618025" y="1474513"/>
            <a:ext cx="31830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entury Gothic"/>
                <a:ea typeface="Century Gothic"/>
                <a:cs typeface="Century Gothic"/>
                <a:sym typeface="Century Gothic"/>
              </a:rPr>
              <a:t>Saudi </a:t>
            </a:r>
            <a:endParaRPr sz="3000" b="1">
              <a:latin typeface="Century Gothic"/>
              <a:ea typeface="Century Gothic"/>
              <a:cs typeface="Century Gothic"/>
              <a:sym typeface="Century Gothic"/>
            </a:endParaRPr>
          </a:p>
          <a:p>
            <a:pPr marL="0" lvl="0" indent="0" algn="l" rtl="0">
              <a:spcBef>
                <a:spcPts val="0"/>
              </a:spcBef>
              <a:spcAft>
                <a:spcPts val="0"/>
              </a:spcAft>
              <a:buNone/>
            </a:pPr>
            <a:r>
              <a:rPr lang="en" sz="3000" b="1">
                <a:latin typeface="Century Gothic"/>
                <a:ea typeface="Century Gothic"/>
                <a:cs typeface="Century Gothic"/>
                <a:sym typeface="Century Gothic"/>
              </a:rPr>
              <a:t>Arabia </a:t>
            </a:r>
            <a:endParaRPr sz="3000" b="1">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0" y="-99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Factors </a:t>
            </a:r>
            <a:endParaRPr/>
          </a:p>
        </p:txBody>
      </p:sp>
      <p:sp>
        <p:nvSpPr>
          <p:cNvPr id="199" name="Google Shape;199;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aphicFrame>
        <p:nvGraphicFramePr>
          <p:cNvPr id="200" name="Google Shape;200;p35"/>
          <p:cNvGraphicFramePr/>
          <p:nvPr/>
        </p:nvGraphicFramePr>
        <p:xfrm>
          <a:off x="165050" y="379775"/>
          <a:ext cx="3000000" cy="3000000"/>
        </p:xfrm>
        <a:graphic>
          <a:graphicData uri="http://schemas.openxmlformats.org/drawingml/2006/table">
            <a:tbl>
              <a:tblPr>
                <a:noFill/>
                <a:tableStyleId>{489A94B5-5EEE-49FE-80DC-C34A4D721562}</a:tableStyleId>
              </a:tblPr>
              <a:tblGrid>
                <a:gridCol w="1762775">
                  <a:extLst>
                    <a:ext uri="{9D8B030D-6E8A-4147-A177-3AD203B41FA5}">
                      <a16:colId xmlns:a16="http://schemas.microsoft.com/office/drawing/2014/main" val="20000"/>
                    </a:ext>
                  </a:extLst>
                </a:gridCol>
                <a:gridCol w="1629875">
                  <a:extLst>
                    <a:ext uri="{9D8B030D-6E8A-4147-A177-3AD203B41FA5}">
                      <a16:colId xmlns:a16="http://schemas.microsoft.com/office/drawing/2014/main" val="20001"/>
                    </a:ext>
                  </a:extLst>
                </a:gridCol>
                <a:gridCol w="1895675">
                  <a:extLst>
                    <a:ext uri="{9D8B030D-6E8A-4147-A177-3AD203B41FA5}">
                      <a16:colId xmlns:a16="http://schemas.microsoft.com/office/drawing/2014/main" val="20002"/>
                    </a:ext>
                  </a:extLst>
                </a:gridCol>
                <a:gridCol w="1616575">
                  <a:extLst>
                    <a:ext uri="{9D8B030D-6E8A-4147-A177-3AD203B41FA5}">
                      <a16:colId xmlns:a16="http://schemas.microsoft.com/office/drawing/2014/main" val="20003"/>
                    </a:ext>
                  </a:extLst>
                </a:gridCol>
                <a:gridCol w="1908975">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sz="1200" b="1">
                          <a:latin typeface="Century Gothic"/>
                          <a:ea typeface="Century Gothic"/>
                          <a:cs typeface="Century Gothic"/>
                          <a:sym typeface="Century Gothic"/>
                        </a:rPr>
                        <a:t>Country </a:t>
                      </a:r>
                      <a:endParaRPr sz="1200" b="1">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200" b="1">
                          <a:latin typeface="Century Gothic"/>
                          <a:ea typeface="Century Gothic"/>
                          <a:cs typeface="Century Gothic"/>
                          <a:sym typeface="Century Gothic"/>
                        </a:rPr>
                        <a:t>Military spending 2019 US$ billion </a:t>
                      </a:r>
                      <a:endParaRPr sz="1200" b="1">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200" b="1">
                          <a:latin typeface="Century Gothic"/>
                          <a:ea typeface="Century Gothic"/>
                          <a:cs typeface="Century Gothic"/>
                          <a:sym typeface="Century Gothic"/>
                        </a:rPr>
                        <a:t>Population </a:t>
                      </a:r>
                      <a:endParaRPr sz="1200" b="1">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200" b="1">
                          <a:latin typeface="Century Gothic"/>
                          <a:ea typeface="Century Gothic"/>
                          <a:cs typeface="Century Gothic"/>
                          <a:sym typeface="Century Gothic"/>
                        </a:rPr>
                        <a:t>GDP per capita IMF 2019</a:t>
                      </a:r>
                      <a:endParaRPr sz="1200" b="1">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200" b="1">
                          <a:latin typeface="Century Gothic"/>
                          <a:ea typeface="Century Gothic"/>
                          <a:cs typeface="Century Gothic"/>
                          <a:sym typeface="Century Gothic"/>
                        </a:rPr>
                        <a:t>ODA in billion </a:t>
                      </a:r>
                      <a:endParaRPr sz="1200" b="1">
                        <a:latin typeface="Century Gothic"/>
                        <a:ea typeface="Century Gothic"/>
                        <a:cs typeface="Century Gothic"/>
                        <a:sym typeface="Century Gothic"/>
                      </a:endParaRPr>
                    </a:p>
                  </a:txBody>
                  <a:tcPr marL="91425" marR="91425" marT="91425" marB="91425">
                    <a:solidFill>
                      <a:srgbClr val="CCCCC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Century Gothic"/>
                          <a:ea typeface="Century Gothic"/>
                          <a:cs typeface="Century Gothic"/>
                          <a:sym typeface="Century Gothic"/>
                        </a:rPr>
                        <a:t>USA</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643           1</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330m   3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62,606 1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$31.08 billion   2 </a:t>
                      </a:r>
                      <a:endParaRPr>
                        <a:latin typeface="Century Gothic"/>
                        <a:ea typeface="Century Gothic"/>
                        <a:cs typeface="Century Gothic"/>
                        <a:sym typeface="Century Gothic"/>
                      </a:endParaRPr>
                    </a:p>
                  </a:txBody>
                  <a:tcPr marL="91425" marR="91425" marT="91425" marB="91425">
                    <a:solidFill>
                      <a:srgbClr val="CCCCCC"/>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Century Gothic"/>
                          <a:ea typeface="Century Gothic"/>
                          <a:cs typeface="Century Gothic"/>
                          <a:sym typeface="Century Gothic"/>
                        </a:rPr>
                        <a:t>China</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168         2</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1.4b   1</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9,608    7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$38 billion     1 </a:t>
                      </a:r>
                      <a:endParaRPr>
                        <a:latin typeface="Century Gothic"/>
                        <a:ea typeface="Century Gothic"/>
                        <a:cs typeface="Century Gothic"/>
                        <a:sym typeface="Century Gothic"/>
                      </a:endParaRPr>
                    </a:p>
                  </a:txBody>
                  <a:tcPr marL="91425" marR="91425" marT="91425" marB="91425">
                    <a:solidFill>
                      <a:srgbClr val="CCCCCC"/>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Century Gothic"/>
                          <a:ea typeface="Century Gothic"/>
                          <a:cs typeface="Century Gothic"/>
                          <a:sym typeface="Century Gothic"/>
                        </a:rPr>
                        <a:t>Saudi</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82.9       3</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9F9F9"/>
                          </a:highlight>
                          <a:latin typeface="Century Gothic"/>
                          <a:ea typeface="Century Gothic"/>
                          <a:cs typeface="Century Gothic"/>
                          <a:sym typeface="Century Gothic"/>
                        </a:rPr>
                        <a:t>34,268,528    10</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23,566 5</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3 billion 6 </a:t>
                      </a:r>
                      <a:endParaRPr>
                        <a:latin typeface="Century Gothic"/>
                        <a:ea typeface="Century Gothic"/>
                        <a:cs typeface="Century Gothic"/>
                        <a:sym typeface="Century Gothic"/>
                      </a:endParaRPr>
                    </a:p>
                  </a:txBody>
                  <a:tcPr marL="91425" marR="91425" marT="91425" marB="91425">
                    <a:solidFill>
                      <a:srgbClr val="CCCCCC"/>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Century Gothic"/>
                          <a:ea typeface="Century Gothic"/>
                          <a:cs typeface="Century Gothic"/>
                          <a:sym typeface="Century Gothic"/>
                        </a:rPr>
                        <a:t>Russia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63        4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9F9F9"/>
                          </a:highlight>
                          <a:latin typeface="Century Gothic"/>
                          <a:ea typeface="Century Gothic"/>
                          <a:cs typeface="Century Gothic"/>
                          <a:sym typeface="Century Gothic"/>
                        </a:rPr>
                        <a:t>145,872,256       5 </a:t>
                      </a:r>
                      <a:endParaRPr sz="1050">
                        <a:highlight>
                          <a:srgbClr val="FFFFFF"/>
                        </a:highlight>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11,327     6</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$1.14 billion 8 </a:t>
                      </a:r>
                      <a:endParaRPr>
                        <a:latin typeface="Century Gothic"/>
                        <a:ea typeface="Century Gothic"/>
                        <a:cs typeface="Century Gothic"/>
                        <a:sym typeface="Century Gothic"/>
                      </a:endParaRPr>
                    </a:p>
                  </a:txBody>
                  <a:tcPr marL="91425" marR="91425" marT="91425" marB="91425">
                    <a:solidFill>
                      <a:srgbClr val="CCCCCC"/>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Century Gothic"/>
                          <a:ea typeface="Century Gothic"/>
                          <a:cs typeface="Century Gothic"/>
                          <a:sym typeface="Century Gothic"/>
                        </a:rPr>
                        <a:t>India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57        5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Clr>
                          <a:schemeClr val="dk1"/>
                        </a:buClr>
                        <a:buSzPts val="1100"/>
                        <a:buFont typeface="Arial"/>
                        <a:buNone/>
                      </a:pPr>
                      <a:r>
                        <a:rPr lang="en">
                          <a:latin typeface="Century Gothic"/>
                          <a:ea typeface="Century Gothic"/>
                          <a:cs typeface="Century Gothic"/>
                          <a:sym typeface="Century Gothic"/>
                        </a:rPr>
                        <a:t>1.3b   2</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2,036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$1.60 billion  7 </a:t>
                      </a:r>
                      <a:endParaRPr>
                        <a:latin typeface="Century Gothic"/>
                        <a:ea typeface="Century Gothic"/>
                        <a:cs typeface="Century Gothic"/>
                        <a:sym typeface="Century Gothic"/>
                      </a:endParaRPr>
                    </a:p>
                  </a:txBody>
                  <a:tcPr marL="91425" marR="91425" marT="91425" marB="91425">
                    <a:lnB w="9525" cap="flat" cmpd="sng">
                      <a:solidFill>
                        <a:srgbClr val="A2A9B1"/>
                      </a:solidFill>
                      <a:prstDash val="solid"/>
                      <a:round/>
                      <a:headEnd type="none" w="sm" len="sm"/>
                      <a:tailEnd type="none" w="sm" len="sm"/>
                    </a:lnB>
                    <a:solidFill>
                      <a:srgbClr val="CCCCCC"/>
                    </a:solidFill>
                  </a:tcPr>
                </a:tc>
                <a:extLst>
                  <a:ext uri="{0D108BD9-81ED-4DB2-BD59-A6C34878D82A}">
                    <a16:rowId xmlns:a16="http://schemas.microsoft.com/office/drawing/2014/main" val="10005"/>
                  </a:ext>
                </a:extLst>
              </a:tr>
              <a:tr h="360575">
                <a:tc>
                  <a:txBody>
                    <a:bodyPr/>
                    <a:lstStyle/>
                    <a:p>
                      <a:pPr marL="0" lvl="0" indent="0" algn="l" rtl="0">
                        <a:spcBef>
                          <a:spcPts val="0"/>
                        </a:spcBef>
                        <a:spcAft>
                          <a:spcPts val="0"/>
                        </a:spcAft>
                        <a:buNone/>
                      </a:pPr>
                      <a:r>
                        <a:rPr lang="en">
                          <a:latin typeface="Century Gothic"/>
                          <a:ea typeface="Century Gothic"/>
                          <a:cs typeface="Century Gothic"/>
                          <a:sym typeface="Century Gothic"/>
                        </a:rPr>
                        <a:t>UK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56         6</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9F9F9"/>
                          </a:highlight>
                          <a:latin typeface="Century Gothic"/>
                          <a:ea typeface="Century Gothic"/>
                          <a:cs typeface="Century Gothic"/>
                          <a:sym typeface="Century Gothic"/>
                        </a:rPr>
                        <a:t>67,530,172      8</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42,558    3 </a:t>
                      </a:r>
                      <a:endParaRPr>
                        <a:latin typeface="Century Gothic"/>
                        <a:ea typeface="Century Gothic"/>
                        <a:cs typeface="Century Gothic"/>
                        <a:sym typeface="Century Gothic"/>
                      </a:endParaRPr>
                    </a:p>
                  </a:txBody>
                  <a:tcPr marL="91425" marR="91425" marT="91425" marB="91425">
                    <a:lnR w="9525" cap="flat" cmpd="sng">
                      <a:solidFill>
                        <a:srgbClr val="A2A9B1"/>
                      </a:solidFill>
                      <a:prstDash val="solid"/>
                      <a:round/>
                      <a:headEnd type="none" w="sm" len="sm"/>
                      <a:tailEnd type="none" w="sm" len="sm"/>
                    </a:lnR>
                    <a:solidFill>
                      <a:srgbClr val="CCCCCC"/>
                    </a:solidFill>
                  </a:tcPr>
                </a:tc>
                <a:tc>
                  <a:txBody>
                    <a:bodyPr/>
                    <a:lstStyle/>
                    <a:p>
                      <a:pPr marL="0" lvl="0" indent="0" algn="l" rtl="0">
                        <a:lnSpc>
                          <a:spcPct val="115000"/>
                        </a:lnSpc>
                        <a:spcBef>
                          <a:spcPts val="1100"/>
                        </a:spcBef>
                        <a:spcAft>
                          <a:spcPts val="1100"/>
                        </a:spcAft>
                        <a:buNone/>
                      </a:pPr>
                      <a:r>
                        <a:rPr lang="en" sz="1050">
                          <a:highlight>
                            <a:srgbClr val="F8F9FA"/>
                          </a:highlight>
                          <a:latin typeface="Century Gothic"/>
                          <a:ea typeface="Century Gothic"/>
                          <a:cs typeface="Century Gothic"/>
                          <a:sym typeface="Century Gothic"/>
                        </a:rPr>
                        <a:t> $18.70 billion   3 </a:t>
                      </a:r>
                      <a:endParaRPr sz="1050">
                        <a:highlight>
                          <a:srgbClr val="F8F9FA"/>
                        </a:highlight>
                        <a:latin typeface="Century Gothic"/>
                        <a:ea typeface="Century Gothic"/>
                        <a:cs typeface="Century Gothic"/>
                        <a:sym typeface="Century Gothic"/>
                      </a:endParaRPr>
                    </a:p>
                  </a:txBody>
                  <a:tcPr marL="53350" marR="53350" marT="26675" marB="26675">
                    <a:lnL w="9525" cap="flat" cmpd="sng">
                      <a:solidFill>
                        <a:srgbClr val="A2A9B1"/>
                      </a:solidFill>
                      <a:prstDash val="solid"/>
                      <a:round/>
                      <a:headEnd type="none" w="sm" len="sm"/>
                      <a:tailEnd type="none" w="sm" len="sm"/>
                    </a:lnL>
                    <a:lnR w="9525" cap="flat" cmpd="sng">
                      <a:solidFill>
                        <a:srgbClr val="A2A9B1"/>
                      </a:solidFill>
                      <a:prstDash val="solid"/>
                      <a:round/>
                      <a:headEnd type="none" w="sm" len="sm"/>
                      <a:tailEnd type="none" w="sm" len="sm"/>
                    </a:lnR>
                    <a:lnT w="9525" cap="flat" cmpd="sng">
                      <a:solidFill>
                        <a:srgbClr val="A2A9B1"/>
                      </a:solidFill>
                      <a:prstDash val="solid"/>
                      <a:round/>
                      <a:headEnd type="none" w="sm" len="sm"/>
                      <a:tailEnd type="none" w="sm" len="sm"/>
                    </a:lnT>
                    <a:lnB w="9525" cap="flat" cmpd="sng">
                      <a:solidFill>
                        <a:srgbClr val="A2A9B1"/>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Century Gothic"/>
                          <a:ea typeface="Century Gothic"/>
                          <a:cs typeface="Century Gothic"/>
                          <a:sym typeface="Century Gothic"/>
                        </a:rPr>
                        <a:t>Japan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47           7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9F9F9"/>
                          </a:highlight>
                          <a:latin typeface="Century Gothic"/>
                          <a:ea typeface="Century Gothic"/>
                          <a:cs typeface="Century Gothic"/>
                          <a:sym typeface="Century Gothic"/>
                        </a:rPr>
                        <a:t>126,860,301   6</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39,306   4</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$10.4 billion</a:t>
                      </a:r>
                      <a:r>
                        <a:rPr lang="en" baseline="30000">
                          <a:highlight>
                            <a:srgbClr val="F8F9FA"/>
                          </a:highlight>
                          <a:latin typeface="Century Gothic"/>
                          <a:ea typeface="Century Gothic"/>
                          <a:cs typeface="Century Gothic"/>
                          <a:sym typeface="Century Gothic"/>
                        </a:rPr>
                        <a:t> 5 </a:t>
                      </a:r>
                      <a:endParaRPr>
                        <a:latin typeface="Century Gothic"/>
                        <a:ea typeface="Century Gothic"/>
                        <a:cs typeface="Century Gothic"/>
                        <a:sym typeface="Century Gothic"/>
                      </a:endParaRPr>
                    </a:p>
                  </a:txBody>
                  <a:tcPr marL="91425" marR="91425" marT="91425" marB="91425">
                    <a:lnT w="9525" cap="flat" cmpd="sng">
                      <a:solidFill>
                        <a:srgbClr val="A2A9B1"/>
                      </a:solidFill>
                      <a:prstDash val="solid"/>
                      <a:round/>
                      <a:headEnd type="none" w="sm" len="sm"/>
                      <a:tailEnd type="none" w="sm" len="sm"/>
                    </a:lnT>
                    <a:solidFill>
                      <a:srgbClr val="CCCCCC"/>
                    </a:solidFill>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a:latin typeface="Century Gothic"/>
                          <a:ea typeface="Century Gothic"/>
                          <a:cs typeface="Century Gothic"/>
                          <a:sym typeface="Century Gothic"/>
                        </a:rPr>
                        <a:t>Germany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45            8</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9F9F9"/>
                          </a:highlight>
                          <a:latin typeface="Century Gothic"/>
                          <a:ea typeface="Century Gothic"/>
                          <a:cs typeface="Century Gothic"/>
                          <a:sym typeface="Century Gothic"/>
                        </a:rPr>
                        <a:t>83,517,045    6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48,264   2 </a:t>
                      </a:r>
                      <a:endParaRPr sz="1050">
                        <a:highlight>
                          <a:srgbClr val="F8F9FA"/>
                        </a:highlight>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$17.78 billion    4 </a:t>
                      </a:r>
                      <a:endParaRPr>
                        <a:latin typeface="Century Gothic"/>
                        <a:ea typeface="Century Gothic"/>
                        <a:cs typeface="Century Gothic"/>
                        <a:sym typeface="Century Gothic"/>
                      </a:endParaRPr>
                    </a:p>
                  </a:txBody>
                  <a:tcPr marL="91425" marR="91425" marT="91425" marB="91425">
                    <a:solidFill>
                      <a:srgbClr val="CCCCCC"/>
                    </a:solidFill>
                  </a:tcPr>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en">
                          <a:latin typeface="Century Gothic"/>
                          <a:ea typeface="Century Gothic"/>
                          <a:cs typeface="Century Gothic"/>
                          <a:sym typeface="Century Gothic"/>
                        </a:rPr>
                        <a:t>BraZIL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28            9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FFFFF"/>
                          </a:highlight>
                          <a:latin typeface="Century Gothic"/>
                          <a:ea typeface="Century Gothic"/>
                          <a:cs typeface="Century Gothic"/>
                          <a:sym typeface="Century Gothic"/>
                        </a:rPr>
                        <a:t>211,049,527  4 </a:t>
                      </a:r>
                      <a:endParaRPr sz="1050">
                        <a:highlight>
                          <a:srgbClr val="FFFFFF"/>
                        </a:highlight>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8F9FA"/>
                          </a:highlight>
                          <a:latin typeface="Century Gothic"/>
                          <a:ea typeface="Century Gothic"/>
                          <a:cs typeface="Century Gothic"/>
                          <a:sym typeface="Century Gothic"/>
                        </a:rPr>
                        <a:t>8,968 8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n/a </a:t>
                      </a:r>
                      <a:endParaRPr>
                        <a:latin typeface="Century Gothic"/>
                        <a:ea typeface="Century Gothic"/>
                        <a:cs typeface="Century Gothic"/>
                        <a:sym typeface="Century Gothic"/>
                      </a:endParaRPr>
                    </a:p>
                  </a:txBody>
                  <a:tcPr marL="91425" marR="91425" marT="91425" marB="91425">
                    <a:solidFill>
                      <a:srgbClr val="CCCCCC"/>
                    </a:solidFill>
                  </a:tcPr>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r>
                        <a:rPr lang="en">
                          <a:latin typeface="Century Gothic"/>
                          <a:ea typeface="Century Gothic"/>
                          <a:cs typeface="Century Gothic"/>
                          <a:sym typeface="Century Gothic"/>
                        </a:rPr>
                        <a:t>South Africa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3.6        10</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sz="1050">
                          <a:highlight>
                            <a:srgbClr val="FFFFFF"/>
                          </a:highlight>
                          <a:latin typeface="Century Gothic"/>
                          <a:ea typeface="Century Gothic"/>
                          <a:cs typeface="Century Gothic"/>
                          <a:sym typeface="Century Gothic"/>
                        </a:rPr>
                        <a:t>58,558,270     9</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2000 </a:t>
                      </a:r>
                      <a:endParaRPr>
                        <a:latin typeface="Century Gothic"/>
                        <a:ea typeface="Century Gothic"/>
                        <a:cs typeface="Century Gothic"/>
                        <a:sym typeface="Century Gothic"/>
                      </a:endParaRPr>
                    </a:p>
                  </a:txBody>
                  <a:tcPr marL="91425" marR="91425" marT="91425" marB="91425">
                    <a:solidFill>
                      <a:srgbClr val="CCCCCC"/>
                    </a:solidFill>
                  </a:tcPr>
                </a:tc>
                <a:tc>
                  <a:txBody>
                    <a:bodyPr/>
                    <a:lstStyle/>
                    <a:p>
                      <a:pPr marL="0" lvl="0" indent="0" algn="l" rtl="0">
                        <a:spcBef>
                          <a:spcPts val="0"/>
                        </a:spcBef>
                        <a:spcAft>
                          <a:spcPts val="0"/>
                        </a:spcAft>
                        <a:buNone/>
                      </a:pPr>
                      <a:r>
                        <a:rPr lang="en">
                          <a:latin typeface="Century Gothic"/>
                          <a:ea typeface="Century Gothic"/>
                          <a:cs typeface="Century Gothic"/>
                          <a:sym typeface="Century Gothic"/>
                        </a:rPr>
                        <a:t>N.a </a:t>
                      </a:r>
                      <a:endParaRPr>
                        <a:latin typeface="Century Gothic"/>
                        <a:ea typeface="Century Gothic"/>
                        <a:cs typeface="Century Gothic"/>
                        <a:sym typeface="Century Gothic"/>
                      </a:endParaRPr>
                    </a:p>
                  </a:txBody>
                  <a:tcPr marL="91425" marR="91425" marT="91425" marB="91425">
                    <a:solidFill>
                      <a:srgbClr val="CCCCCC"/>
                    </a:solidFill>
                  </a:tcPr>
                </a:tc>
                <a:extLst>
                  <a:ext uri="{0D108BD9-81ED-4DB2-BD59-A6C34878D82A}">
                    <a16:rowId xmlns:a16="http://schemas.microsoft.com/office/drawing/2014/main" val="10010"/>
                  </a:ext>
                </a:extLst>
              </a:tr>
            </a:tbl>
          </a:graphicData>
        </a:graphic>
      </p:graphicFrame>
      <p:sp>
        <p:nvSpPr>
          <p:cNvPr id="201" name="Google Shape;201;p35"/>
          <p:cNvSpPr txBox="1"/>
          <p:nvPr/>
        </p:nvSpPr>
        <p:spPr>
          <a:xfrm>
            <a:off x="165050" y="917050"/>
            <a:ext cx="3392700" cy="4059300"/>
          </a:xfrm>
          <a:prstGeom prst="rect">
            <a:avLst/>
          </a:prstGeom>
          <a:solidFill>
            <a:srgbClr val="93C47D"/>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How does this help us to judge if a country is a global power?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How important is this factor?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Any limitations? </a:t>
            </a:r>
            <a:endParaRPr>
              <a:latin typeface="Century Gothic"/>
              <a:ea typeface="Century Gothic"/>
              <a:cs typeface="Century Gothic"/>
              <a:sym typeface="Century Gothic"/>
            </a:endParaRPr>
          </a:p>
        </p:txBody>
      </p:sp>
      <p:sp>
        <p:nvSpPr>
          <p:cNvPr id="202" name="Google Shape;202;p35"/>
          <p:cNvSpPr txBox="1"/>
          <p:nvPr/>
        </p:nvSpPr>
        <p:spPr>
          <a:xfrm>
            <a:off x="3557825" y="917050"/>
            <a:ext cx="1895400" cy="4059300"/>
          </a:xfrm>
          <a:prstGeom prst="rect">
            <a:avLst/>
          </a:prstGeom>
          <a:solidFill>
            <a:srgbClr val="FFD96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Why could population be a superpower factor?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How important is this factor?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Limitations?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203" name="Google Shape;203;p35"/>
          <p:cNvSpPr txBox="1"/>
          <p:nvPr/>
        </p:nvSpPr>
        <p:spPr>
          <a:xfrm>
            <a:off x="5453225" y="917050"/>
            <a:ext cx="1604100" cy="4059300"/>
          </a:xfrm>
          <a:prstGeom prst="rect">
            <a:avLst/>
          </a:prstGeom>
          <a:solidFill>
            <a:srgbClr val="FF9900"/>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Why can we look at economics to judge power? </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How important is this factor? </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most/least? </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weighting?</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a:solidFill>
                  <a:schemeClr val="dk1"/>
                </a:solidFill>
                <a:latin typeface="Century Gothic"/>
                <a:ea typeface="Century Gothic"/>
                <a:cs typeface="Century Gothic"/>
                <a:sym typeface="Century Gothic"/>
              </a:rPr>
              <a:t>Why?  </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Limits? </a:t>
            </a:r>
            <a:endParaRPr>
              <a:solidFill>
                <a:schemeClr val="dk1"/>
              </a:solidFill>
              <a:latin typeface="Century Gothic"/>
              <a:ea typeface="Century Gothic"/>
              <a:cs typeface="Century Gothic"/>
              <a:sym typeface="Century Gothic"/>
            </a:endParaRPr>
          </a:p>
        </p:txBody>
      </p:sp>
      <p:sp>
        <p:nvSpPr>
          <p:cNvPr id="204" name="Google Shape;204;p35"/>
          <p:cNvSpPr txBox="1"/>
          <p:nvPr/>
        </p:nvSpPr>
        <p:spPr>
          <a:xfrm>
            <a:off x="7069950" y="917050"/>
            <a:ext cx="1895400" cy="4059300"/>
          </a:xfrm>
          <a:prstGeom prst="rect">
            <a:avLst/>
          </a:prstGeom>
          <a:solidFill>
            <a:srgbClr val="FF99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What is this?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Why can it help us to judge?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Importance?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20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20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000"/>
                                          </p:stCondLst>
                                        </p:cTn>
                                        <p:tgtEl>
                                          <p:spTgt spid="20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000"/>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Analysis </a:t>
            </a:r>
            <a:endParaRPr>
              <a:latin typeface="Century Gothic"/>
              <a:ea typeface="Century Gothic"/>
              <a:cs typeface="Century Gothic"/>
              <a:sym typeface="Century Gothic"/>
            </a:endParaRPr>
          </a:p>
        </p:txBody>
      </p:sp>
      <p:sp>
        <p:nvSpPr>
          <p:cNvPr id="210" name="Google Shape;210;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Century Gothic"/>
              <a:ea typeface="Century Gothic"/>
              <a:cs typeface="Century Gothic"/>
              <a:sym typeface="Century Gothic"/>
            </a:endParaRPr>
          </a:p>
          <a:p>
            <a:pPr marL="0" lvl="0" indent="0" algn="l" rtl="0">
              <a:spcBef>
                <a:spcPts val="1600"/>
              </a:spcBef>
              <a:spcAft>
                <a:spcPts val="0"/>
              </a:spcAft>
              <a:buNone/>
            </a:pPr>
            <a:r>
              <a:rPr lang="en" sz="2400">
                <a:latin typeface="Century Gothic"/>
                <a:ea typeface="Century Gothic"/>
                <a:cs typeface="Century Gothic"/>
                <a:sym typeface="Century Gothic"/>
              </a:rPr>
              <a:t>Who was in the top 3 every time? </a:t>
            </a:r>
            <a:endParaRPr sz="2400">
              <a:latin typeface="Century Gothic"/>
              <a:ea typeface="Century Gothic"/>
              <a:cs typeface="Century Gothic"/>
              <a:sym typeface="Century Gothic"/>
            </a:endParaRPr>
          </a:p>
          <a:p>
            <a:pPr marL="0" lvl="0" indent="0" algn="l" rtl="0">
              <a:spcBef>
                <a:spcPts val="1600"/>
              </a:spcBef>
              <a:spcAft>
                <a:spcPts val="0"/>
              </a:spcAft>
              <a:buNone/>
            </a:pPr>
            <a:endParaRPr sz="2400">
              <a:latin typeface="Century Gothic"/>
              <a:ea typeface="Century Gothic"/>
              <a:cs typeface="Century Gothic"/>
              <a:sym typeface="Century Gothic"/>
            </a:endParaRPr>
          </a:p>
          <a:p>
            <a:pPr marL="0" lvl="0" indent="0" algn="l" rtl="0">
              <a:spcBef>
                <a:spcPts val="1600"/>
              </a:spcBef>
              <a:spcAft>
                <a:spcPts val="1600"/>
              </a:spcAft>
              <a:buNone/>
            </a:pPr>
            <a:r>
              <a:rPr lang="en" sz="2400">
                <a:latin typeface="Century Gothic"/>
                <a:ea typeface="Century Gothic"/>
                <a:cs typeface="Century Gothic"/>
                <a:sym typeface="Century Gothic"/>
              </a:rPr>
              <a:t>Who is the biggest superpower according to these factors? </a:t>
            </a:r>
            <a:endParaRPr sz="24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ctrTitle"/>
          </p:nvPr>
        </p:nvSpPr>
        <p:spPr>
          <a:xfrm>
            <a:off x="-132924" y="901150"/>
            <a:ext cx="4479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USA - </a:t>
            </a:r>
            <a:endParaRPr/>
          </a:p>
          <a:p>
            <a:pPr marL="0" lvl="0" indent="0" algn="ctr" rtl="0">
              <a:spcBef>
                <a:spcPts val="0"/>
              </a:spcBef>
              <a:spcAft>
                <a:spcPts val="0"/>
              </a:spcAft>
              <a:buNone/>
            </a:pPr>
            <a:r>
              <a:rPr lang="en"/>
              <a:t>Hyper power !</a:t>
            </a:r>
            <a:endParaRPr/>
          </a:p>
        </p:txBody>
      </p:sp>
      <p:pic>
        <p:nvPicPr>
          <p:cNvPr id="216" name="Google Shape;216;p37"/>
          <p:cNvPicPr preferRelativeResize="0"/>
          <p:nvPr/>
        </p:nvPicPr>
        <p:blipFill>
          <a:blip r:embed="rId3">
            <a:alphaModFix/>
          </a:blip>
          <a:stretch>
            <a:fillRect/>
          </a:stretch>
        </p:blipFill>
        <p:spPr>
          <a:xfrm>
            <a:off x="4257563" y="422650"/>
            <a:ext cx="4695825" cy="4457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3" name="Google Shape;223;p3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will i need for September? </a:t>
            </a:r>
            <a:endParaRPr/>
          </a:p>
        </p:txBody>
      </p:sp>
      <p:sp>
        <p:nvSpPr>
          <p:cNvPr id="229" name="Google Shape;229;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small file for each geography topic - you will need to bring this with you EVERY LESSON so we recommend one per topic </a:t>
            </a:r>
            <a:endParaRPr/>
          </a:p>
          <a:p>
            <a:pPr marL="0" lvl="0" indent="0" algn="l" rtl="0">
              <a:spcBef>
                <a:spcPts val="1600"/>
              </a:spcBef>
              <a:spcAft>
                <a:spcPts val="0"/>
              </a:spcAft>
              <a:buNone/>
            </a:pPr>
            <a:r>
              <a:rPr lang="en"/>
              <a:t>Recycled lined paper </a:t>
            </a:r>
            <a:endParaRPr/>
          </a:p>
          <a:p>
            <a:pPr marL="0" lvl="0" indent="0" algn="l" rtl="0">
              <a:spcBef>
                <a:spcPts val="1600"/>
              </a:spcBef>
              <a:spcAft>
                <a:spcPts val="0"/>
              </a:spcAft>
              <a:buNone/>
            </a:pPr>
            <a:r>
              <a:rPr lang="en"/>
              <a:t>Join our google classroom to find course information and summer transition work  </a:t>
            </a:r>
            <a:r>
              <a:rPr lang="en" sz="9600">
                <a:solidFill>
                  <a:srgbClr val="1967D2"/>
                </a:solidFill>
                <a:highlight>
                  <a:srgbClr val="FFFFFF"/>
                </a:highlight>
                <a:latin typeface="Roboto"/>
                <a:ea typeface="Roboto"/>
                <a:cs typeface="Roboto"/>
                <a:sym typeface="Roboto"/>
              </a:rPr>
              <a:t>iwakiq</a:t>
            </a:r>
            <a:endParaRPr sz="9600">
              <a:solidFill>
                <a:srgbClr val="1967D2"/>
              </a:solidFill>
              <a:highlight>
                <a:srgbClr val="FFFFFF"/>
              </a:highlight>
              <a:latin typeface="Roboto"/>
              <a:ea typeface="Roboto"/>
              <a:cs typeface="Roboto"/>
              <a:sym typeface="Roboto"/>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body" idx="1"/>
          </p:nvPr>
        </p:nvSpPr>
        <p:spPr>
          <a:xfrm>
            <a:off x="59175" y="0"/>
            <a:ext cx="914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smtClean="0">
                <a:solidFill>
                  <a:schemeClr val="dk1"/>
                </a:solidFill>
                <a:highlight>
                  <a:srgbClr val="FFFFFF"/>
                </a:highlight>
                <a:latin typeface="Roboto"/>
                <a:ea typeface="Roboto"/>
                <a:cs typeface="Roboto"/>
                <a:sym typeface="Roboto"/>
              </a:rPr>
              <a:t>Summer </a:t>
            </a:r>
            <a:r>
              <a:rPr lang="en" dirty="0">
                <a:solidFill>
                  <a:schemeClr val="dk1"/>
                </a:solidFill>
                <a:highlight>
                  <a:srgbClr val="FFFFFF"/>
                </a:highlight>
                <a:latin typeface="Roboto"/>
                <a:ea typeface="Roboto"/>
                <a:cs typeface="Roboto"/>
                <a:sym typeface="Roboto"/>
              </a:rPr>
              <a:t>Transition Work </a:t>
            </a:r>
            <a:endParaRPr dirty="0">
              <a:solidFill>
                <a:schemeClr val="dk1"/>
              </a:solidFill>
              <a:highlight>
                <a:srgbClr val="FFFFFF"/>
              </a:highlight>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r>
              <a:rPr lang="en" dirty="0">
                <a:solidFill>
                  <a:schemeClr val="dk1"/>
                </a:solidFill>
                <a:highlight>
                  <a:srgbClr val="FFFFFF"/>
                </a:highlight>
                <a:latin typeface="Roboto"/>
                <a:ea typeface="Roboto"/>
                <a:cs typeface="Roboto"/>
                <a:sym typeface="Roboto"/>
              </a:rPr>
              <a:t>1 - PREPARE FOR PHYSICAL GEOGRAPHY BY .....Going over your Coasts Topic From GCSE create. You can use GCSE bite size or your old revision guide or text book to do this. Make summary notes / a poster on your revision. Make key word definition lists to help you access the A Level language in September. Key areas include Processes, Landforms, Risks and Management. </a:t>
            </a:r>
            <a:endParaRPr dirty="0">
              <a:solidFill>
                <a:schemeClr val="dk1"/>
              </a:solidFill>
              <a:highlight>
                <a:srgbClr val="FFFFFF"/>
              </a:highlight>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r>
              <a:rPr lang="en" dirty="0">
                <a:solidFill>
                  <a:schemeClr val="dk1"/>
                </a:solidFill>
                <a:highlight>
                  <a:srgbClr val="FFFFFF"/>
                </a:highlight>
                <a:latin typeface="Roboto"/>
                <a:ea typeface="Roboto"/>
                <a:cs typeface="Roboto"/>
                <a:sym typeface="Roboto"/>
              </a:rPr>
              <a:t>2- PREPARE FOR HUMAN GEOGRAPHY BY.........Reading the attached article on PLACE. Using your understanding of the article, and some of the key concepts you have researched, create an spider diagram, thinking map or poster about ‘The place I call home’.</a:t>
            </a:r>
            <a:endParaRPr dirty="0">
              <a:solidFill>
                <a:schemeClr val="dk1"/>
              </a:solidFill>
              <a:highlight>
                <a:srgbClr val="FFFFFF"/>
              </a:highlight>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r>
              <a:rPr lang="en" dirty="0">
                <a:solidFill>
                  <a:schemeClr val="dk1"/>
                </a:solidFill>
                <a:highlight>
                  <a:srgbClr val="FFFFFF"/>
                </a:highlight>
                <a:latin typeface="Roboto"/>
                <a:ea typeface="Roboto"/>
                <a:cs typeface="Roboto"/>
                <a:sym typeface="Roboto"/>
              </a:rPr>
              <a:t>READING - Geography: A Very Short Introduction (Very Short Introductions) Paperback – 22 May 2008 by John A. Matthews (Author), David T. Herbert (Author) (£5 on Amazon) </a:t>
            </a:r>
            <a:endParaRPr dirty="0">
              <a:solidFill>
                <a:schemeClr val="dk1"/>
              </a:solidFill>
              <a:highlight>
                <a:srgbClr val="FFFFFF"/>
              </a:highlight>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r>
              <a:rPr lang="en" dirty="0">
                <a:solidFill>
                  <a:schemeClr val="dk1"/>
                </a:solidFill>
                <a:highlight>
                  <a:srgbClr val="FFFFFF"/>
                </a:highlight>
                <a:latin typeface="Roboto"/>
                <a:ea typeface="Roboto"/>
                <a:cs typeface="Roboto"/>
                <a:sym typeface="Roboto"/>
              </a:rPr>
              <a:t>Have a read through the coasts / Diverse Places topics in our text books (in classroom) </a:t>
            </a:r>
            <a:endParaRPr dirty="0">
              <a:solidFill>
                <a:schemeClr val="dk1"/>
              </a:solidFill>
              <a:highlight>
                <a:srgbClr val="FFFFFF"/>
              </a:highlight>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endParaRPr dirty="0">
              <a:solidFill>
                <a:schemeClr val="dk1"/>
              </a:solidFill>
              <a:highlight>
                <a:srgbClr val="FFFFFF"/>
              </a:highlight>
              <a:latin typeface="Roboto"/>
              <a:ea typeface="Roboto"/>
              <a:cs typeface="Roboto"/>
              <a:sym typeface="Roboto"/>
            </a:endParaRPr>
          </a:p>
          <a:p>
            <a:pPr marL="0" lvl="0" indent="0" algn="l" rtl="0">
              <a:spcBef>
                <a:spcPts val="1600"/>
              </a:spcBef>
              <a:spcAft>
                <a:spcPts val="1600"/>
              </a:spcAft>
              <a:buNone/>
            </a:pPr>
            <a:r>
              <a:rPr lang="en" dirty="0">
                <a:solidFill>
                  <a:schemeClr val="dk1"/>
                </a:solidFill>
                <a:highlight>
                  <a:srgbClr val="FFFFFF"/>
                </a:highlight>
                <a:latin typeface="Roboto"/>
                <a:ea typeface="Roboto"/>
                <a:cs typeface="Roboto"/>
                <a:sym typeface="Roboto"/>
              </a:rPr>
              <a:t>It would be great if you could show you teachers evidence of this work on your first lesson of year 12.</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body" idx="1"/>
          </p:nvPr>
        </p:nvSpPr>
        <p:spPr>
          <a:xfrm>
            <a:off x="311700" y="7139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0"/>
              <a:t>USA </a:t>
            </a:r>
            <a:endParaRPr sz="2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111" name="Google Shape;111;p24"/>
          <p:cNvGraphicFramePr/>
          <p:nvPr/>
        </p:nvGraphicFramePr>
        <p:xfrm>
          <a:off x="0" y="0"/>
          <a:ext cx="3000000" cy="3000000"/>
        </p:xfrm>
        <a:graphic>
          <a:graphicData uri="http://schemas.openxmlformats.org/drawingml/2006/table">
            <a:tbl>
              <a:tblPr>
                <a:noFill/>
                <a:tableStyleId>{27C97569-C0DB-47FA-A63E-D1BC78100DF8}</a:tableStyleId>
              </a:tblPr>
              <a:tblGrid>
                <a:gridCol w="3424725">
                  <a:extLst>
                    <a:ext uri="{9D8B030D-6E8A-4147-A177-3AD203B41FA5}">
                      <a16:colId xmlns:a16="http://schemas.microsoft.com/office/drawing/2014/main" val="20000"/>
                    </a:ext>
                  </a:extLst>
                </a:gridCol>
                <a:gridCol w="3446600">
                  <a:extLst>
                    <a:ext uri="{9D8B030D-6E8A-4147-A177-3AD203B41FA5}">
                      <a16:colId xmlns:a16="http://schemas.microsoft.com/office/drawing/2014/main" val="20001"/>
                    </a:ext>
                  </a:extLst>
                </a:gridCol>
              </a:tblGrid>
              <a:tr h="330125">
                <a:tc>
                  <a:txBody>
                    <a:bodyPr/>
                    <a:lstStyle/>
                    <a:p>
                      <a:pPr marL="0" lvl="0" indent="0" algn="ctr" rtl="0">
                        <a:lnSpc>
                          <a:spcPct val="115000"/>
                        </a:lnSpc>
                        <a:spcBef>
                          <a:spcPts val="0"/>
                        </a:spcBef>
                        <a:spcAft>
                          <a:spcPts val="0"/>
                        </a:spcAft>
                        <a:buNone/>
                      </a:pPr>
                      <a:r>
                        <a:rPr lang="en" sz="1200">
                          <a:latin typeface="Century Gothic"/>
                          <a:ea typeface="Century Gothic"/>
                          <a:cs typeface="Century Gothic"/>
                          <a:sym typeface="Century Gothic"/>
                        </a:rPr>
                        <a:t>Paper 1 30%</a:t>
                      </a:r>
                      <a:endParaRPr sz="1200">
                        <a:latin typeface="Century Gothic"/>
                        <a:ea typeface="Century Gothic"/>
                        <a:cs typeface="Century Gothic"/>
                        <a:sym typeface="Century Gothic"/>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Century Gothic"/>
                          <a:ea typeface="Century Gothic"/>
                          <a:cs typeface="Century Gothic"/>
                          <a:sym typeface="Century Gothic"/>
                        </a:rPr>
                        <a:t>Paper 2 30%</a:t>
                      </a:r>
                      <a:endParaRPr sz="1200">
                        <a:latin typeface="Century Gothic"/>
                        <a:ea typeface="Century Gothic"/>
                        <a:cs typeface="Century Gothic"/>
                        <a:sym typeface="Century Gothic"/>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40450">
                <a:tc>
                  <a:txBody>
                    <a:bodyPr/>
                    <a:lstStyle/>
                    <a:p>
                      <a:pPr marL="0" lvl="0" indent="0" algn="ctr" rtl="0">
                        <a:lnSpc>
                          <a:spcPct val="115000"/>
                        </a:lnSpc>
                        <a:spcBef>
                          <a:spcPts val="0"/>
                        </a:spcBef>
                        <a:spcAft>
                          <a:spcPts val="0"/>
                        </a:spcAft>
                        <a:buNone/>
                      </a:pPr>
                      <a:r>
                        <a:rPr lang="en" sz="1200" b="1">
                          <a:latin typeface="Century Gothic"/>
                          <a:ea typeface="Century Gothic"/>
                          <a:cs typeface="Century Gothic"/>
                          <a:sym typeface="Century Gothic"/>
                        </a:rPr>
                        <a:t>A: Tectonic processes and hazards</a:t>
                      </a:r>
                      <a:endParaRPr sz="1200" b="1">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latin typeface="Century Gothic"/>
                          <a:ea typeface="Century Gothic"/>
                          <a:cs typeface="Century Gothic"/>
                          <a:sym typeface="Century Gothic"/>
                        </a:rPr>
                        <a:t>Dynamic landscapes</a:t>
                      </a:r>
                      <a:endParaRPr sz="120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16/105</a:t>
                      </a:r>
                      <a:endParaRPr sz="1200">
                        <a:solidFill>
                          <a:srgbClr val="FF0000"/>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15% of paper</a:t>
                      </a:r>
                      <a:endParaRPr sz="1200">
                        <a:solidFill>
                          <a:srgbClr val="FF0000"/>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latin typeface="Century Gothic"/>
                          <a:ea typeface="Century Gothic"/>
                          <a:cs typeface="Century Gothic"/>
                          <a:sym typeface="Century Gothic"/>
                        </a:rPr>
                        <a:t> </a:t>
                      </a:r>
                      <a:endParaRPr sz="1200">
                        <a:latin typeface="Century Gothic"/>
                        <a:ea typeface="Century Gothic"/>
                        <a:cs typeface="Century Gothic"/>
                        <a:sym typeface="Century Gothic"/>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Century Gothic"/>
                          <a:ea typeface="Century Gothic"/>
                          <a:cs typeface="Century Gothic"/>
                          <a:sym typeface="Century Gothic"/>
                        </a:rPr>
                        <a:t>A: Superpowers</a:t>
                      </a:r>
                      <a:endParaRPr sz="1200" b="1">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latin typeface="Century Gothic"/>
                          <a:ea typeface="Century Gothic"/>
                          <a:cs typeface="Century Gothic"/>
                          <a:sym typeface="Century Gothic"/>
                        </a:rPr>
                        <a:t>Dynamic places</a:t>
                      </a:r>
                      <a:endParaRPr sz="120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16/105</a:t>
                      </a:r>
                      <a:endParaRPr sz="1200">
                        <a:solidFill>
                          <a:srgbClr val="FF0000"/>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15% of paper</a:t>
                      </a:r>
                      <a:r>
                        <a:rPr lang="en" sz="1200">
                          <a:latin typeface="Century Gothic"/>
                          <a:ea typeface="Century Gothic"/>
                          <a:cs typeface="Century Gothic"/>
                          <a:sym typeface="Century Gothic"/>
                        </a:rPr>
                        <a:t> </a:t>
                      </a:r>
                      <a:endParaRPr sz="120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b="1">
                          <a:latin typeface="Century Gothic"/>
                          <a:ea typeface="Century Gothic"/>
                          <a:cs typeface="Century Gothic"/>
                          <a:sym typeface="Century Gothic"/>
                        </a:rPr>
                        <a:t>A: Globalisation</a:t>
                      </a:r>
                      <a:endParaRPr sz="1200" b="1">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latin typeface="Century Gothic"/>
                          <a:ea typeface="Century Gothic"/>
                          <a:cs typeface="Century Gothic"/>
                          <a:sym typeface="Century Gothic"/>
                        </a:rPr>
                        <a:t>Dynamic places</a:t>
                      </a:r>
                      <a:endParaRPr sz="120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16/105</a:t>
                      </a:r>
                      <a:endParaRPr sz="1200">
                        <a:solidFill>
                          <a:srgbClr val="FF0000"/>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15% of paper</a:t>
                      </a:r>
                      <a:endParaRPr sz="1200">
                        <a:solidFill>
                          <a:srgbClr val="FF0000"/>
                        </a:solidFill>
                        <a:latin typeface="Century Gothic"/>
                        <a:ea typeface="Century Gothic"/>
                        <a:cs typeface="Century Gothic"/>
                        <a:sym typeface="Century Gothic"/>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59000">
                <a:tc>
                  <a:txBody>
                    <a:bodyPr/>
                    <a:lstStyle/>
                    <a:p>
                      <a:pPr marL="0" lvl="0" indent="0" algn="ctr" rtl="0">
                        <a:lnSpc>
                          <a:spcPct val="115000"/>
                        </a:lnSpc>
                        <a:spcBef>
                          <a:spcPts val="0"/>
                        </a:spcBef>
                        <a:spcAft>
                          <a:spcPts val="0"/>
                        </a:spcAft>
                        <a:buNone/>
                      </a:pPr>
                      <a:r>
                        <a:rPr lang="en" sz="1200" b="1">
                          <a:highlight>
                            <a:srgbClr val="FFFF00"/>
                          </a:highlight>
                          <a:latin typeface="Century Gothic"/>
                          <a:ea typeface="Century Gothic"/>
                          <a:cs typeface="Century Gothic"/>
                          <a:sym typeface="Century Gothic"/>
                        </a:rPr>
                        <a:t> B: Coastal landscapes</a:t>
                      </a:r>
                      <a:endParaRPr sz="1200" b="1">
                        <a:highlight>
                          <a:srgbClr val="FFFF00"/>
                        </a:highlight>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latin typeface="Century Gothic"/>
                          <a:ea typeface="Century Gothic"/>
                          <a:cs typeface="Century Gothic"/>
                          <a:sym typeface="Century Gothic"/>
                        </a:rPr>
                        <a:t>Landscape systems processes and change</a:t>
                      </a:r>
                      <a:endParaRPr sz="120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40/105</a:t>
                      </a:r>
                      <a:endParaRPr sz="1200">
                        <a:solidFill>
                          <a:srgbClr val="FF0000"/>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38% of paper</a:t>
                      </a:r>
                      <a:endParaRPr sz="1200">
                        <a:solidFill>
                          <a:srgbClr val="FF0000"/>
                        </a:solidFill>
                        <a:latin typeface="Century Gothic"/>
                        <a:ea typeface="Century Gothic"/>
                        <a:cs typeface="Century Gothic"/>
                        <a:sym typeface="Century Gothic"/>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highlight>
                            <a:srgbClr val="FFFF00"/>
                          </a:highlight>
                          <a:latin typeface="Century Gothic"/>
                          <a:ea typeface="Century Gothic"/>
                          <a:cs typeface="Century Gothic"/>
                          <a:sym typeface="Century Gothic"/>
                        </a:rPr>
                        <a:t>B: Diverse places</a:t>
                      </a:r>
                      <a:endParaRPr sz="1200" b="1">
                        <a:highlight>
                          <a:srgbClr val="FFFF00"/>
                        </a:highlight>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latin typeface="Century Gothic"/>
                          <a:ea typeface="Century Gothic"/>
                          <a:cs typeface="Century Gothic"/>
                          <a:sym typeface="Century Gothic"/>
                        </a:rPr>
                        <a:t>Shaping Places</a:t>
                      </a:r>
                      <a:endParaRPr sz="120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35/105</a:t>
                      </a:r>
                      <a:endParaRPr sz="1200">
                        <a:solidFill>
                          <a:srgbClr val="FF0000"/>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33% of paper</a:t>
                      </a:r>
                      <a:endParaRPr sz="1200">
                        <a:solidFill>
                          <a:srgbClr val="FF0000"/>
                        </a:solidFill>
                        <a:latin typeface="Century Gothic"/>
                        <a:ea typeface="Century Gothic"/>
                        <a:cs typeface="Century Gothic"/>
                        <a:sym typeface="Century Gothic"/>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564150">
                <a:tc>
                  <a:txBody>
                    <a:bodyPr/>
                    <a:lstStyle/>
                    <a:p>
                      <a:pPr marL="0" lvl="0" indent="0" algn="ctr" rtl="0">
                        <a:lnSpc>
                          <a:spcPct val="115000"/>
                        </a:lnSpc>
                        <a:spcBef>
                          <a:spcPts val="0"/>
                        </a:spcBef>
                        <a:spcAft>
                          <a:spcPts val="0"/>
                        </a:spcAft>
                        <a:buNone/>
                      </a:pPr>
                      <a:r>
                        <a:rPr lang="en" sz="1200" b="1">
                          <a:highlight>
                            <a:srgbClr val="FFFF00"/>
                          </a:highlight>
                          <a:latin typeface="Century Gothic"/>
                          <a:ea typeface="Century Gothic"/>
                          <a:cs typeface="Century Gothic"/>
                          <a:sym typeface="Century Gothic"/>
                        </a:rPr>
                        <a:t> </a:t>
                      </a:r>
                      <a:endParaRPr sz="1200" b="1">
                        <a:highlight>
                          <a:srgbClr val="FFFF00"/>
                        </a:highlight>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b="1">
                          <a:highlight>
                            <a:srgbClr val="FFFF00"/>
                          </a:highlight>
                          <a:latin typeface="Century Gothic"/>
                          <a:ea typeface="Century Gothic"/>
                          <a:cs typeface="Century Gothic"/>
                          <a:sym typeface="Century Gothic"/>
                        </a:rPr>
                        <a:t>C: Water cycle and insecurity</a:t>
                      </a:r>
                      <a:endParaRPr sz="1200" b="1">
                        <a:highlight>
                          <a:srgbClr val="FFFF00"/>
                        </a:highlight>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latin typeface="Century Gothic"/>
                          <a:ea typeface="Century Gothic"/>
                          <a:cs typeface="Century Gothic"/>
                          <a:sym typeface="Century Gothic"/>
                        </a:rPr>
                        <a:t>Physical systems and sustainability</a:t>
                      </a:r>
                      <a:endParaRPr sz="120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b="1">
                          <a:highlight>
                            <a:srgbClr val="FFFF00"/>
                          </a:highlight>
                          <a:latin typeface="Century Gothic"/>
                          <a:ea typeface="Century Gothic"/>
                          <a:cs typeface="Century Gothic"/>
                          <a:sym typeface="Century Gothic"/>
                        </a:rPr>
                        <a:t> </a:t>
                      </a:r>
                      <a:endParaRPr sz="1200" b="1">
                        <a:highlight>
                          <a:srgbClr val="FFFF00"/>
                        </a:highlight>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b="1">
                          <a:highlight>
                            <a:srgbClr val="FFFF00"/>
                          </a:highlight>
                          <a:latin typeface="Century Gothic"/>
                          <a:ea typeface="Century Gothic"/>
                          <a:cs typeface="Century Gothic"/>
                          <a:sym typeface="Century Gothic"/>
                        </a:rPr>
                        <a:t>C: Energy and Carbon cycles</a:t>
                      </a:r>
                      <a:endParaRPr sz="1200" b="1">
                        <a:highlight>
                          <a:srgbClr val="FFFF00"/>
                        </a:highlight>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latin typeface="Century Gothic"/>
                          <a:ea typeface="Century Gothic"/>
                          <a:cs typeface="Century Gothic"/>
                          <a:sym typeface="Century Gothic"/>
                        </a:rPr>
                        <a:t>Physical systems and sustainability</a:t>
                      </a:r>
                      <a:endParaRPr sz="120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49/105</a:t>
                      </a:r>
                      <a:endParaRPr sz="1200">
                        <a:solidFill>
                          <a:srgbClr val="FF0000"/>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46% of paper  (23% each)</a:t>
                      </a:r>
                      <a:endParaRPr sz="1200">
                        <a:solidFill>
                          <a:srgbClr val="FF0000"/>
                        </a:solidFill>
                        <a:latin typeface="Century Gothic"/>
                        <a:ea typeface="Century Gothic"/>
                        <a:cs typeface="Century Gothic"/>
                        <a:sym typeface="Century Gothic"/>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highlight>
                            <a:srgbClr val="FFFF00"/>
                          </a:highlight>
                          <a:latin typeface="Century Gothic"/>
                          <a:ea typeface="Century Gothic"/>
                          <a:cs typeface="Century Gothic"/>
                          <a:sym typeface="Century Gothic"/>
                        </a:rPr>
                        <a:t>C: Development Health, human rights and Intervention</a:t>
                      </a:r>
                      <a:endParaRPr sz="1200" b="1">
                        <a:highlight>
                          <a:srgbClr val="FFFF00"/>
                        </a:highlight>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a:latin typeface="Century Gothic"/>
                          <a:ea typeface="Century Gothic"/>
                          <a:cs typeface="Century Gothic"/>
                          <a:sym typeface="Century Gothic"/>
                        </a:rPr>
                        <a:t> </a:t>
                      </a:r>
                      <a:endParaRPr sz="1200" b="1">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latin typeface="Century Gothic"/>
                          <a:ea typeface="Century Gothic"/>
                          <a:cs typeface="Century Gothic"/>
                          <a:sym typeface="Century Gothic"/>
                        </a:rPr>
                        <a:t>Global development and connections</a:t>
                      </a:r>
                      <a:endParaRPr sz="120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38/105</a:t>
                      </a:r>
                      <a:endParaRPr sz="1200">
                        <a:solidFill>
                          <a:srgbClr val="FF0000"/>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sz="1200">
                          <a:solidFill>
                            <a:srgbClr val="FF0000"/>
                          </a:solidFill>
                          <a:latin typeface="Century Gothic"/>
                          <a:ea typeface="Century Gothic"/>
                          <a:cs typeface="Century Gothic"/>
                          <a:sym typeface="Century Gothic"/>
                        </a:rPr>
                        <a:t>36% of paper</a:t>
                      </a:r>
                      <a:endParaRPr sz="1200">
                        <a:solidFill>
                          <a:srgbClr val="FF0000"/>
                        </a:solidFill>
                        <a:latin typeface="Century Gothic"/>
                        <a:ea typeface="Century Gothic"/>
                        <a:cs typeface="Century Gothic"/>
                        <a:sym typeface="Century Gothic"/>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2" name="Google Shape;112;p24"/>
          <p:cNvSpPr txBox="1"/>
          <p:nvPr/>
        </p:nvSpPr>
        <p:spPr>
          <a:xfrm>
            <a:off x="7044000" y="1028550"/>
            <a:ext cx="2100000" cy="3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entury Gothic"/>
                <a:ea typeface="Century Gothic"/>
                <a:cs typeface="Century Gothic"/>
                <a:sym typeface="Century Gothic"/>
              </a:rPr>
              <a:t>The largest % of the marks come from papers 1 and 2. </a:t>
            </a: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0" lvl="0" indent="0" algn="l" rtl="0">
              <a:spcBef>
                <a:spcPts val="0"/>
              </a:spcBef>
              <a:spcAft>
                <a:spcPts val="0"/>
              </a:spcAft>
              <a:buNone/>
            </a:pPr>
            <a:r>
              <a:rPr lang="en" sz="1800">
                <a:latin typeface="Century Gothic"/>
                <a:ea typeface="Century Gothic"/>
                <a:cs typeface="Century Gothic"/>
                <a:sym typeface="Century Gothic"/>
              </a:rPr>
              <a:t>Worth 60% of your A level. </a:t>
            </a:r>
            <a:endParaRPr sz="1800">
              <a:latin typeface="Century Gothic"/>
              <a:ea typeface="Century Gothic"/>
              <a:cs typeface="Century Gothic"/>
              <a:sym typeface="Century Gothic"/>
            </a:endParaRPr>
          </a:p>
          <a:p>
            <a:pPr marL="0" lvl="0" indent="0" algn="l" rtl="0">
              <a:spcBef>
                <a:spcPts val="0"/>
              </a:spcBef>
              <a:spcAft>
                <a:spcPts val="0"/>
              </a:spcAft>
              <a:buNone/>
            </a:pPr>
            <a:endParaRPr sz="1800" b="1">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body" idx="1"/>
          </p:nvPr>
        </p:nvSpPr>
        <p:spPr>
          <a:xfrm>
            <a:off x="311700" y="7139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0"/>
              <a:t>China  </a:t>
            </a:r>
            <a:endParaRPr sz="2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body" idx="1"/>
          </p:nvPr>
        </p:nvSpPr>
        <p:spPr>
          <a:xfrm>
            <a:off x="311700" y="7139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0"/>
              <a:t>Germany </a:t>
            </a:r>
            <a:endParaRPr sz="15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body" idx="1"/>
          </p:nvPr>
        </p:nvSpPr>
        <p:spPr>
          <a:xfrm>
            <a:off x="311700" y="7139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0"/>
              <a:t>UK </a:t>
            </a:r>
            <a:endParaRPr sz="15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body" idx="1"/>
          </p:nvPr>
        </p:nvSpPr>
        <p:spPr>
          <a:xfrm>
            <a:off x="311700" y="275300"/>
            <a:ext cx="8726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0"/>
              <a:t>South Africa </a:t>
            </a:r>
            <a:endParaRPr sz="14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body" idx="1"/>
          </p:nvPr>
        </p:nvSpPr>
        <p:spPr>
          <a:xfrm>
            <a:off x="311700" y="275300"/>
            <a:ext cx="8726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0"/>
              <a:t>Japan </a:t>
            </a:r>
            <a:endParaRPr sz="14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body" idx="1"/>
          </p:nvPr>
        </p:nvSpPr>
        <p:spPr>
          <a:xfrm>
            <a:off x="311700" y="275300"/>
            <a:ext cx="8726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0"/>
              <a:t>Saudi Arabia </a:t>
            </a:r>
            <a:endParaRPr sz="14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0"/>
          <p:cNvSpPr txBox="1">
            <a:spLocks noGrp="1"/>
          </p:cNvSpPr>
          <p:nvPr>
            <p:ph type="body" idx="1"/>
          </p:nvPr>
        </p:nvSpPr>
        <p:spPr>
          <a:xfrm>
            <a:off x="311700" y="275300"/>
            <a:ext cx="8726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0"/>
              <a:t>Russia  </a:t>
            </a:r>
            <a:endParaRPr sz="14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1"/>
          <p:cNvSpPr txBox="1">
            <a:spLocks noGrp="1"/>
          </p:cNvSpPr>
          <p:nvPr>
            <p:ph type="body" idx="1"/>
          </p:nvPr>
        </p:nvSpPr>
        <p:spPr>
          <a:xfrm>
            <a:off x="311700" y="275300"/>
            <a:ext cx="8726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0"/>
              <a:t>Brazil </a:t>
            </a:r>
            <a:endParaRPr sz="14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2"/>
          <p:cNvSpPr txBox="1">
            <a:spLocks noGrp="1"/>
          </p:cNvSpPr>
          <p:nvPr>
            <p:ph type="body" idx="1"/>
          </p:nvPr>
        </p:nvSpPr>
        <p:spPr>
          <a:xfrm>
            <a:off x="311700" y="275300"/>
            <a:ext cx="8726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0"/>
              <a:t>India </a:t>
            </a:r>
            <a:endParaRPr sz="1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325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Physical paper Questions </a:t>
            </a:r>
            <a:endParaRPr>
              <a:latin typeface="Century Gothic"/>
              <a:ea typeface="Century Gothic"/>
              <a:cs typeface="Century Gothic"/>
              <a:sym typeface="Century Gothic"/>
            </a:endParaRPr>
          </a:p>
        </p:txBody>
      </p:sp>
      <p:sp>
        <p:nvSpPr>
          <p:cNvPr id="118" name="Google Shape;118;p25"/>
          <p:cNvSpPr txBox="1">
            <a:spLocks noGrp="1"/>
          </p:cNvSpPr>
          <p:nvPr>
            <p:ph type="body" idx="1"/>
          </p:nvPr>
        </p:nvSpPr>
        <p:spPr>
          <a:xfrm>
            <a:off x="88350" y="7197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(b) Assess the reasons why some communities are more vulnerable than others to tectonic hazards. (12) (1.5 pages)</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Explain the physical processes that affect the rate of coastal recession. (6)</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(d) Evaluate the view that hard engineering approaches to coastal management produce more winners than losers. (20) 2.5 pages</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Explain why the price of water varies globally. (8)</a:t>
            </a:r>
            <a:endParaRPr>
              <a:latin typeface="Century Gothic"/>
              <a:ea typeface="Century Gothic"/>
              <a:cs typeface="Century Gothic"/>
              <a:sym typeface="Century Gothic"/>
            </a:endParaRPr>
          </a:p>
          <a:p>
            <a:pPr marL="0" lvl="0" indent="0" algn="l" rtl="0">
              <a:spcBef>
                <a:spcPts val="1600"/>
              </a:spcBef>
              <a:spcAft>
                <a:spcPts val="1600"/>
              </a:spcAft>
              <a:buNone/>
            </a:pPr>
            <a:endParaRPr>
              <a:latin typeface="Century Gothic"/>
              <a:ea typeface="Century Gothic"/>
              <a:cs typeface="Century Gothic"/>
              <a:sym typeface="Century Gothic"/>
            </a:endParaRPr>
          </a:p>
        </p:txBody>
      </p:sp>
      <p:pic>
        <p:nvPicPr>
          <p:cNvPr id="119" name="Google Shape;119;p25"/>
          <p:cNvPicPr preferRelativeResize="0"/>
          <p:nvPr/>
        </p:nvPicPr>
        <p:blipFill>
          <a:blip r:embed="rId3">
            <a:alphaModFix/>
          </a:blip>
          <a:stretch>
            <a:fillRect/>
          </a:stretch>
        </p:blipFill>
        <p:spPr>
          <a:xfrm>
            <a:off x="5765600" y="2834025"/>
            <a:ext cx="3184150" cy="2193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325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Human Questions </a:t>
            </a:r>
            <a:endParaRPr>
              <a:latin typeface="Century Gothic"/>
              <a:ea typeface="Century Gothic"/>
              <a:cs typeface="Century Gothic"/>
              <a:sym typeface="Century Gothic"/>
            </a:endParaRPr>
          </a:p>
        </p:txBody>
      </p:sp>
      <p:sp>
        <p:nvSpPr>
          <p:cNvPr id="125" name="Google Shape;125;p26"/>
          <p:cNvSpPr txBox="1">
            <a:spLocks noGrp="1"/>
          </p:cNvSpPr>
          <p:nvPr>
            <p:ph type="body" idx="1"/>
          </p:nvPr>
        </p:nvSpPr>
        <p:spPr>
          <a:xfrm>
            <a:off x="67400" y="538225"/>
            <a:ext cx="4916400" cy="449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(a) Explain one reason why the global shift of industry has had negative impacts on some people in the developed world. (4)</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Assess the view that Figure 1 gives an accurate summary of the relative strength of these emerging powers. (12)</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(ii) Suggest reasons why perceptions of living in an inner-city area, such as in London, may vary. (6)</a:t>
            </a:r>
            <a:endParaRPr>
              <a:latin typeface="Century Gothic"/>
              <a:ea typeface="Century Gothic"/>
              <a:cs typeface="Century Gothic"/>
              <a:sym typeface="Century Gothic"/>
            </a:endParaRPr>
          </a:p>
          <a:p>
            <a:pPr marL="0" lvl="0" indent="0" algn="l" rtl="0">
              <a:spcBef>
                <a:spcPts val="1600"/>
              </a:spcBef>
              <a:spcAft>
                <a:spcPts val="1600"/>
              </a:spcAft>
              <a:buNone/>
            </a:pPr>
            <a:r>
              <a:rPr lang="en">
                <a:latin typeface="Century Gothic"/>
                <a:ea typeface="Century Gothic"/>
                <a:cs typeface="Century Gothic"/>
                <a:sym typeface="Century Gothic"/>
              </a:rPr>
              <a:t>Evaluate the view that economic development always has negative consequences for minority groups. (20)</a:t>
            </a:r>
            <a:endParaRPr>
              <a:latin typeface="Century Gothic"/>
              <a:ea typeface="Century Gothic"/>
              <a:cs typeface="Century Gothic"/>
              <a:sym typeface="Century Gothic"/>
            </a:endParaRPr>
          </a:p>
        </p:txBody>
      </p:sp>
      <p:pic>
        <p:nvPicPr>
          <p:cNvPr id="126" name="Google Shape;126;p26"/>
          <p:cNvPicPr preferRelativeResize="0"/>
          <p:nvPr/>
        </p:nvPicPr>
        <p:blipFill>
          <a:blip r:embed="rId3">
            <a:alphaModFix/>
          </a:blip>
          <a:stretch>
            <a:fillRect/>
          </a:stretch>
        </p:blipFill>
        <p:spPr>
          <a:xfrm>
            <a:off x="5097988" y="0"/>
            <a:ext cx="4046025"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311700" y="445025"/>
            <a:ext cx="4455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32" name="Google Shape;132;p27"/>
          <p:cNvPicPr preferRelativeResize="0"/>
          <p:nvPr/>
        </p:nvPicPr>
        <p:blipFill>
          <a:blip r:embed="rId3">
            <a:alphaModFix/>
          </a:blip>
          <a:stretch>
            <a:fillRect/>
          </a:stretch>
        </p:blipFill>
        <p:spPr>
          <a:xfrm>
            <a:off x="29948" y="56600"/>
            <a:ext cx="5030650" cy="3768150"/>
          </a:xfrm>
          <a:prstGeom prst="rect">
            <a:avLst/>
          </a:prstGeom>
          <a:noFill/>
          <a:ln>
            <a:noFill/>
          </a:ln>
        </p:spPr>
      </p:pic>
      <p:pic>
        <p:nvPicPr>
          <p:cNvPr id="133" name="Google Shape;133;p27"/>
          <p:cNvPicPr preferRelativeResize="0"/>
          <p:nvPr/>
        </p:nvPicPr>
        <p:blipFill>
          <a:blip r:embed="rId4">
            <a:alphaModFix/>
          </a:blip>
          <a:stretch>
            <a:fillRect/>
          </a:stretch>
        </p:blipFill>
        <p:spPr>
          <a:xfrm>
            <a:off x="5654875" y="56588"/>
            <a:ext cx="3371850" cy="4752975"/>
          </a:xfrm>
          <a:prstGeom prst="rect">
            <a:avLst/>
          </a:prstGeom>
          <a:noFill/>
          <a:ln>
            <a:noFill/>
          </a:ln>
        </p:spPr>
      </p:pic>
      <p:pic>
        <p:nvPicPr>
          <p:cNvPr id="134" name="Google Shape;134;p27"/>
          <p:cNvPicPr preferRelativeResize="0"/>
          <p:nvPr/>
        </p:nvPicPr>
        <p:blipFill>
          <a:blip r:embed="rId5">
            <a:alphaModFix/>
          </a:blip>
          <a:stretch>
            <a:fillRect/>
          </a:stretch>
        </p:blipFill>
        <p:spPr>
          <a:xfrm>
            <a:off x="3745163" y="2455363"/>
            <a:ext cx="1800225" cy="2543175"/>
          </a:xfrm>
          <a:prstGeom prst="rect">
            <a:avLst/>
          </a:prstGeom>
          <a:noFill/>
          <a:ln>
            <a:noFill/>
          </a:ln>
        </p:spPr>
      </p:pic>
      <p:sp>
        <p:nvSpPr>
          <p:cNvPr id="135" name="Google Shape;135;p27"/>
          <p:cNvSpPr txBox="1"/>
          <p:nvPr/>
        </p:nvSpPr>
        <p:spPr>
          <a:xfrm>
            <a:off x="93025" y="3947325"/>
            <a:ext cx="3495600" cy="10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Edexcel A level book 1 - GEOGRAPHY</a:t>
            </a:r>
            <a:endParaRPr/>
          </a:p>
          <a:p>
            <a:pPr marL="0" lvl="0" indent="0" algn="l" rtl="0">
              <a:spcBef>
                <a:spcPts val="0"/>
              </a:spcBef>
              <a:spcAft>
                <a:spcPts val="0"/>
              </a:spcAft>
              <a:buNone/>
            </a:pPr>
            <a:r>
              <a:rPr lang="en"/>
              <a:t>Hodder </a:t>
            </a:r>
            <a:endParaRPr/>
          </a:p>
          <a:p>
            <a:pPr marL="0" lvl="0" indent="0" algn="l" rtl="0">
              <a:spcBef>
                <a:spcPts val="0"/>
              </a:spcBef>
              <a:spcAft>
                <a:spcPts val="0"/>
              </a:spcAft>
              <a:buNone/>
            </a:pPr>
            <a:r>
              <a:rPr lang="en"/>
              <a:t>Also do revision guide and workbooks.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Unit 3 - Synoptic Paper 20% </a:t>
            </a:r>
            <a:endParaRPr>
              <a:latin typeface="Century Gothic"/>
              <a:ea typeface="Century Gothic"/>
              <a:cs typeface="Century Gothic"/>
              <a:sym typeface="Century Gothic"/>
            </a:endParaRPr>
          </a:p>
        </p:txBody>
      </p:sp>
      <p:sp>
        <p:nvSpPr>
          <p:cNvPr id="141" name="Google Shape;141;p28"/>
          <p:cNvSpPr txBox="1">
            <a:spLocks noGrp="1"/>
          </p:cNvSpPr>
          <p:nvPr>
            <p:ph type="body" idx="1"/>
          </p:nvPr>
        </p:nvSpPr>
        <p:spPr>
          <a:xfrm>
            <a:off x="311700" y="1152475"/>
            <a:ext cx="4127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Issues booklet in the exam </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8 pages long </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Read then answer questions </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Use knowledge from booklet and whole course of study. </a:t>
            </a:r>
            <a:endParaRPr>
              <a:latin typeface="Century Gothic"/>
              <a:ea typeface="Century Gothic"/>
              <a:cs typeface="Century Gothic"/>
              <a:sym typeface="Century Gothic"/>
            </a:endParaRPr>
          </a:p>
          <a:p>
            <a:pPr marL="0" lvl="0" indent="0" algn="l" rtl="0">
              <a:spcBef>
                <a:spcPts val="1600"/>
              </a:spcBef>
              <a:spcAft>
                <a:spcPts val="1600"/>
              </a:spcAft>
              <a:buNone/>
            </a:pPr>
            <a:r>
              <a:rPr lang="en">
                <a:latin typeface="Century Gothic"/>
                <a:ea typeface="Century Gothic"/>
                <a:cs typeface="Century Gothic"/>
                <a:sym typeface="Century Gothic"/>
              </a:rPr>
              <a:t>Superpowers globalisation tectonics focussed </a:t>
            </a:r>
            <a:endParaRPr>
              <a:latin typeface="Century Gothic"/>
              <a:ea typeface="Century Gothic"/>
              <a:cs typeface="Century Gothic"/>
              <a:sym typeface="Century Gothic"/>
            </a:endParaRPr>
          </a:p>
        </p:txBody>
      </p:sp>
      <p:pic>
        <p:nvPicPr>
          <p:cNvPr id="142" name="Google Shape;142;p28"/>
          <p:cNvPicPr preferRelativeResize="0"/>
          <p:nvPr/>
        </p:nvPicPr>
        <p:blipFill>
          <a:blip r:embed="rId3">
            <a:alphaModFix/>
          </a:blip>
          <a:stretch>
            <a:fillRect/>
          </a:stretch>
        </p:blipFill>
        <p:spPr>
          <a:xfrm>
            <a:off x="4439410" y="1078200"/>
            <a:ext cx="4366900" cy="327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60425" y="242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Unit 4 </a:t>
            </a: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Coursework 20% </a:t>
            </a:r>
            <a:endParaRPr>
              <a:latin typeface="Century Gothic"/>
              <a:ea typeface="Century Gothic"/>
              <a:cs typeface="Century Gothic"/>
              <a:sym typeface="Century Gothic"/>
            </a:endParaRPr>
          </a:p>
        </p:txBody>
      </p:sp>
      <p:sp>
        <p:nvSpPr>
          <p:cNvPr id="148" name="Google Shape;148;p29"/>
          <p:cNvSpPr txBox="1">
            <a:spLocks noGrp="1"/>
          </p:cNvSpPr>
          <p:nvPr>
            <p:ph type="body" idx="1"/>
          </p:nvPr>
        </p:nvSpPr>
        <p:spPr>
          <a:xfrm>
            <a:off x="144175" y="1124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Trip March 2020</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Letter home in October </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3-4 days </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Cost around £300</a:t>
            </a:r>
            <a:endParaRPr>
              <a:latin typeface="Century Gothic"/>
              <a:ea typeface="Century Gothic"/>
              <a:cs typeface="Century Gothic"/>
              <a:sym typeface="Century Gothic"/>
            </a:endParaRPr>
          </a:p>
          <a:p>
            <a:pPr marL="0" lvl="0" indent="0" algn="l" rtl="0">
              <a:spcBef>
                <a:spcPts val="1600"/>
              </a:spcBef>
              <a:spcAft>
                <a:spcPts val="0"/>
              </a:spcAft>
              <a:buNone/>
            </a:pPr>
            <a:r>
              <a:rPr lang="en">
                <a:latin typeface="Century Gothic"/>
                <a:ea typeface="Century Gothic"/>
                <a:cs typeface="Century Gothic"/>
                <a:sym typeface="Century Gothic"/>
              </a:rPr>
              <a:t>5,000+ word coursework </a:t>
            </a:r>
            <a:endParaRPr>
              <a:latin typeface="Century Gothic"/>
              <a:ea typeface="Century Gothic"/>
              <a:cs typeface="Century Gothic"/>
              <a:sym typeface="Century Gothic"/>
            </a:endParaRPr>
          </a:p>
          <a:p>
            <a:pPr marL="0" lvl="0" indent="0" algn="l" rtl="0">
              <a:spcBef>
                <a:spcPts val="1600"/>
              </a:spcBef>
              <a:spcAft>
                <a:spcPts val="1600"/>
              </a:spcAft>
              <a:buNone/>
            </a:pPr>
            <a:r>
              <a:rPr lang="en">
                <a:latin typeface="Century Gothic"/>
                <a:ea typeface="Century Gothic"/>
                <a:cs typeface="Century Gothic"/>
                <a:sym typeface="Century Gothic"/>
              </a:rPr>
              <a:t>Independent investigation</a:t>
            </a:r>
            <a:r>
              <a:rPr lang="en"/>
              <a:t> </a:t>
            </a:r>
            <a:endParaRPr/>
          </a:p>
        </p:txBody>
      </p:sp>
      <p:pic>
        <p:nvPicPr>
          <p:cNvPr id="149" name="Google Shape;149;p29"/>
          <p:cNvPicPr preferRelativeResize="0"/>
          <p:nvPr/>
        </p:nvPicPr>
        <p:blipFill>
          <a:blip r:embed="rId3">
            <a:alphaModFix/>
          </a:blip>
          <a:stretch>
            <a:fillRect/>
          </a:stretch>
        </p:blipFill>
        <p:spPr>
          <a:xfrm>
            <a:off x="3273700" y="209399"/>
            <a:ext cx="2756688" cy="1847850"/>
          </a:xfrm>
          <a:prstGeom prst="rect">
            <a:avLst/>
          </a:prstGeom>
          <a:noFill/>
          <a:ln>
            <a:noFill/>
          </a:ln>
        </p:spPr>
      </p:pic>
      <p:pic>
        <p:nvPicPr>
          <p:cNvPr id="150" name="Google Shape;150;p29"/>
          <p:cNvPicPr preferRelativeResize="0"/>
          <p:nvPr/>
        </p:nvPicPr>
        <p:blipFill>
          <a:blip r:embed="rId4">
            <a:alphaModFix/>
          </a:blip>
          <a:stretch>
            <a:fillRect/>
          </a:stretch>
        </p:blipFill>
        <p:spPr>
          <a:xfrm>
            <a:off x="6302775" y="187975"/>
            <a:ext cx="2841225" cy="1890711"/>
          </a:xfrm>
          <a:prstGeom prst="rect">
            <a:avLst/>
          </a:prstGeom>
          <a:noFill/>
          <a:ln>
            <a:noFill/>
          </a:ln>
        </p:spPr>
      </p:pic>
      <p:pic>
        <p:nvPicPr>
          <p:cNvPr id="151" name="Google Shape;151;p29"/>
          <p:cNvPicPr preferRelativeResize="0"/>
          <p:nvPr/>
        </p:nvPicPr>
        <p:blipFill>
          <a:blip r:embed="rId5">
            <a:alphaModFix/>
          </a:blip>
          <a:stretch>
            <a:fillRect/>
          </a:stretch>
        </p:blipFill>
        <p:spPr>
          <a:xfrm>
            <a:off x="3273700" y="2352274"/>
            <a:ext cx="2841225" cy="2128200"/>
          </a:xfrm>
          <a:prstGeom prst="rect">
            <a:avLst/>
          </a:prstGeom>
          <a:noFill/>
          <a:ln>
            <a:noFill/>
          </a:ln>
        </p:spPr>
      </p:pic>
      <p:pic>
        <p:nvPicPr>
          <p:cNvPr id="152" name="Google Shape;152;p29"/>
          <p:cNvPicPr preferRelativeResize="0"/>
          <p:nvPr/>
        </p:nvPicPr>
        <p:blipFill>
          <a:blip r:embed="rId6">
            <a:alphaModFix/>
          </a:blip>
          <a:stretch>
            <a:fillRect/>
          </a:stretch>
        </p:blipFill>
        <p:spPr>
          <a:xfrm>
            <a:off x="6302776" y="2352300"/>
            <a:ext cx="2841225" cy="2128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Year 12 sneak peek </a:t>
            </a:r>
            <a:endParaRPr>
              <a:latin typeface="Century Gothic"/>
              <a:ea typeface="Century Gothic"/>
              <a:cs typeface="Century Gothic"/>
              <a:sym typeface="Century Gothic"/>
            </a:endParaRPr>
          </a:p>
        </p:txBody>
      </p:sp>
      <p:sp>
        <p:nvSpPr>
          <p:cNvPr id="158" name="Google Shape;158;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aphicFrame>
        <p:nvGraphicFramePr>
          <p:cNvPr id="159" name="Google Shape;159;p30"/>
          <p:cNvGraphicFramePr/>
          <p:nvPr/>
        </p:nvGraphicFramePr>
        <p:xfrm>
          <a:off x="218850" y="1071563"/>
          <a:ext cx="3000000" cy="3000000"/>
        </p:xfrm>
        <a:graphic>
          <a:graphicData uri="http://schemas.openxmlformats.org/drawingml/2006/table">
            <a:tbl>
              <a:tblPr>
                <a:noFill/>
                <a:tableStyleId>{27C97569-C0DB-47FA-A63E-D1BC78100DF8}</a:tableStyleId>
              </a:tblPr>
              <a:tblGrid>
                <a:gridCol w="1082025">
                  <a:extLst>
                    <a:ext uri="{9D8B030D-6E8A-4147-A177-3AD203B41FA5}">
                      <a16:colId xmlns:a16="http://schemas.microsoft.com/office/drawing/2014/main" val="20000"/>
                    </a:ext>
                  </a:extLst>
                </a:gridCol>
                <a:gridCol w="1329000">
                  <a:extLst>
                    <a:ext uri="{9D8B030D-6E8A-4147-A177-3AD203B41FA5}">
                      <a16:colId xmlns:a16="http://schemas.microsoft.com/office/drawing/2014/main" val="20001"/>
                    </a:ext>
                  </a:extLst>
                </a:gridCol>
                <a:gridCol w="1376050">
                  <a:extLst>
                    <a:ext uri="{9D8B030D-6E8A-4147-A177-3AD203B41FA5}">
                      <a16:colId xmlns:a16="http://schemas.microsoft.com/office/drawing/2014/main" val="20002"/>
                    </a:ext>
                  </a:extLst>
                </a:gridCol>
                <a:gridCol w="1351450">
                  <a:extLst>
                    <a:ext uri="{9D8B030D-6E8A-4147-A177-3AD203B41FA5}">
                      <a16:colId xmlns:a16="http://schemas.microsoft.com/office/drawing/2014/main" val="20003"/>
                    </a:ext>
                  </a:extLst>
                </a:gridCol>
                <a:gridCol w="1024275">
                  <a:extLst>
                    <a:ext uri="{9D8B030D-6E8A-4147-A177-3AD203B41FA5}">
                      <a16:colId xmlns:a16="http://schemas.microsoft.com/office/drawing/2014/main" val="20004"/>
                    </a:ext>
                  </a:extLst>
                </a:gridCol>
                <a:gridCol w="1258425">
                  <a:extLst>
                    <a:ext uri="{9D8B030D-6E8A-4147-A177-3AD203B41FA5}">
                      <a16:colId xmlns:a16="http://schemas.microsoft.com/office/drawing/2014/main" val="20005"/>
                    </a:ext>
                  </a:extLst>
                </a:gridCol>
                <a:gridCol w="705675">
                  <a:extLst>
                    <a:ext uri="{9D8B030D-6E8A-4147-A177-3AD203B41FA5}">
                      <a16:colId xmlns:a16="http://schemas.microsoft.com/office/drawing/2014/main" val="20006"/>
                    </a:ext>
                  </a:extLst>
                </a:gridCol>
                <a:gridCol w="576300">
                  <a:extLst>
                    <a:ext uri="{9D8B030D-6E8A-4147-A177-3AD203B41FA5}">
                      <a16:colId xmlns:a16="http://schemas.microsoft.com/office/drawing/2014/main" val="20007"/>
                    </a:ext>
                  </a:extLst>
                </a:gridCol>
              </a:tblGrid>
              <a:tr h="476250">
                <a:tc>
                  <a:txBody>
                    <a:bodyPr/>
                    <a:lstStyle/>
                    <a:p>
                      <a:pPr marL="0" lvl="0" indent="0" algn="ctr" rtl="0">
                        <a:lnSpc>
                          <a:spcPct val="115000"/>
                        </a:lnSpc>
                        <a:spcBef>
                          <a:spcPts val="0"/>
                        </a:spcBef>
                        <a:spcAft>
                          <a:spcPts val="0"/>
                        </a:spcAft>
                        <a:buNone/>
                      </a:pPr>
                      <a:r>
                        <a:rPr lang="en" sz="1100" b="1">
                          <a:latin typeface="Century Gothic"/>
                          <a:ea typeface="Century Gothic"/>
                          <a:cs typeface="Century Gothic"/>
                          <a:sym typeface="Century Gothic"/>
                        </a:rPr>
                        <a:t>TEACHER</a:t>
                      </a:r>
                      <a:endParaRPr sz="1100" b="1">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100" b="1">
                          <a:latin typeface="Century Gothic"/>
                          <a:ea typeface="Century Gothic"/>
                          <a:cs typeface="Century Gothic"/>
                          <a:sym typeface="Century Gothic"/>
                        </a:rPr>
                        <a:t>Term 1</a:t>
                      </a:r>
                      <a:endParaRPr sz="1100" b="1">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100" b="1">
                          <a:latin typeface="Century Gothic"/>
                          <a:ea typeface="Century Gothic"/>
                          <a:cs typeface="Century Gothic"/>
                          <a:sym typeface="Century Gothic"/>
                        </a:rPr>
                        <a:t>Term 2</a:t>
                      </a:r>
                      <a:endParaRPr sz="1100" b="1">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100" b="1">
                          <a:latin typeface="Century Gothic"/>
                          <a:ea typeface="Century Gothic"/>
                          <a:cs typeface="Century Gothic"/>
                          <a:sym typeface="Century Gothic"/>
                        </a:rPr>
                        <a:t>Term 3</a:t>
                      </a:r>
                      <a:endParaRPr sz="1100" b="1">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rowSpan="3">
                  <a:txBody>
                    <a:bodyPr/>
                    <a:lstStyle/>
                    <a:p>
                      <a:pPr marL="76200" marR="76200" lvl="0" indent="0" algn="ctr" rtl="0">
                        <a:lnSpc>
                          <a:spcPct val="115000"/>
                        </a:lnSpc>
                        <a:spcBef>
                          <a:spcPts val="0"/>
                        </a:spcBef>
                        <a:spcAft>
                          <a:spcPts val="0"/>
                        </a:spcAft>
                        <a:buNone/>
                      </a:pPr>
                      <a:r>
                        <a:rPr lang="en" sz="1100" b="1">
                          <a:latin typeface="Century Gothic"/>
                          <a:ea typeface="Century Gothic"/>
                          <a:cs typeface="Century Gothic"/>
                          <a:sym typeface="Century Gothic"/>
                        </a:rPr>
                        <a:t>FIELD TRIP MARCH</a:t>
                      </a:r>
                      <a:endParaRPr sz="1100" b="1">
                        <a:latin typeface="Century Gothic"/>
                        <a:ea typeface="Century Gothic"/>
                        <a:cs typeface="Century Gothic"/>
                        <a:sym typeface="Century Gothic"/>
                      </a:endParaRPr>
                    </a:p>
                    <a:p>
                      <a:pPr marL="76200" marR="76200" lvl="0" indent="0" algn="ctr" rtl="0">
                        <a:lnSpc>
                          <a:spcPct val="115000"/>
                        </a:lnSpc>
                        <a:spcBef>
                          <a:spcPts val="0"/>
                        </a:spcBef>
                        <a:spcAft>
                          <a:spcPts val="0"/>
                        </a:spcAft>
                        <a:buNone/>
                      </a:pPr>
                      <a:r>
                        <a:rPr lang="en" sz="1100" b="1">
                          <a:latin typeface="Century Gothic"/>
                          <a:ea typeface="Century Gothic"/>
                          <a:cs typeface="Century Gothic"/>
                          <a:sym typeface="Century Gothic"/>
                        </a:rPr>
                        <a:t>SLAPTON LEY</a:t>
                      </a:r>
                      <a:endParaRPr sz="1100" b="1">
                        <a:latin typeface="Century Gothic"/>
                        <a:ea typeface="Century Gothic"/>
                        <a:cs typeface="Century Gothic"/>
                        <a:sym typeface="Century Gothic"/>
                      </a:endParaRPr>
                    </a:p>
                  </a:txBody>
                  <a:tcPr marL="9525" marR="9525" marT="9525" marB="95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100" b="1">
                          <a:latin typeface="Century Gothic"/>
                          <a:ea typeface="Century Gothic"/>
                          <a:cs typeface="Century Gothic"/>
                          <a:sym typeface="Century Gothic"/>
                        </a:rPr>
                        <a:t>Term 4</a:t>
                      </a:r>
                      <a:endParaRPr sz="1100" b="1">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100" b="1">
                          <a:latin typeface="Century Gothic"/>
                          <a:ea typeface="Century Gothic"/>
                          <a:cs typeface="Century Gothic"/>
                          <a:sym typeface="Century Gothic"/>
                        </a:rPr>
                        <a:t>Term 5</a:t>
                      </a:r>
                      <a:endParaRPr sz="1100" b="1">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100" b="1"/>
                        <a:t>Term 6</a:t>
                      </a:r>
                      <a:endParaRPr sz="1100" b="1"/>
                    </a:p>
                  </a:txBody>
                  <a:tcPr marL="9525" marR="9525" marT="9525" marB="95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6AA84F"/>
                    </a:solidFill>
                  </a:tcPr>
                </a:tc>
                <a:extLst>
                  <a:ext uri="{0D108BD9-81ED-4DB2-BD59-A6C34878D82A}">
                    <a16:rowId xmlns:a16="http://schemas.microsoft.com/office/drawing/2014/main" val="10000"/>
                  </a:ext>
                </a:extLst>
              </a:tr>
              <a:tr h="1457325">
                <a:tc>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A</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(4 lessons per fortnight)</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Coastal Environments</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EQ1 and 2</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Coastal Environmental EQ3 and 4</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Tectonics</a:t>
                      </a:r>
                      <a:endParaRPr>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a:latin typeface="Century Gothic"/>
                          <a:ea typeface="Century Gothic"/>
                          <a:cs typeface="Century Gothic"/>
                          <a:sym typeface="Century Gothic"/>
                        </a:rPr>
                        <a:t>       EQ1</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vMerge="1">
                  <a:txBody>
                    <a:bodyPr/>
                    <a:lstStyle/>
                    <a:p>
                      <a:endParaRPr lang="en-US"/>
                    </a:p>
                  </a:txBody>
                  <a:tcPr/>
                </a:tc>
                <a:tc>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Tectonics</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EQ2 /3</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 </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¼ lessons Fieldwork </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gridSpan="2">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Superpowers EQ3</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 </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¼ lessons Fieldwork </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hMerge="1">
                  <a:txBody>
                    <a:bodyPr/>
                    <a:lstStyle/>
                    <a:p>
                      <a:endParaRPr lang="en-US"/>
                    </a:p>
                  </a:txBody>
                  <a:tcPr/>
                </a:tc>
                <a:extLst>
                  <a:ext uri="{0D108BD9-81ED-4DB2-BD59-A6C34878D82A}">
                    <a16:rowId xmlns:a16="http://schemas.microsoft.com/office/drawing/2014/main" val="10001"/>
                  </a:ext>
                </a:extLst>
              </a:tr>
              <a:tr h="1304925">
                <a:tc>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B</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(4 lessons per fortnight)</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Diverse Places</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EQ1 and 2</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Diverse Places</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EQ3 and 4</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Globalisation</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EQ1</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vMerge="1">
                  <a:txBody>
                    <a:bodyPr/>
                    <a:lstStyle/>
                    <a:p>
                      <a:endParaRPr lang="en-US"/>
                    </a:p>
                  </a:txBody>
                  <a:tcPr/>
                </a:tc>
                <a:tc>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Globalisation EQ2 /3</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 </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¼ lessons Fieldwork </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gridSpan="2">
                  <a:txBody>
                    <a:bodyPr/>
                    <a:lstStyle/>
                    <a:p>
                      <a:pPr marL="0" lvl="0" indent="0" algn="ctr" rtl="0">
                        <a:lnSpc>
                          <a:spcPct val="115000"/>
                        </a:lnSpc>
                        <a:spcBef>
                          <a:spcPts val="0"/>
                        </a:spcBef>
                        <a:spcAft>
                          <a:spcPts val="0"/>
                        </a:spcAft>
                        <a:buNone/>
                      </a:pPr>
                      <a:r>
                        <a:rPr lang="en">
                          <a:latin typeface="Century Gothic"/>
                          <a:ea typeface="Century Gothic"/>
                          <a:cs typeface="Century Gothic"/>
                          <a:sym typeface="Century Gothic"/>
                        </a:rPr>
                        <a:t>Superpowers EQ1 and 2</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 </a:t>
                      </a:r>
                      <a:endParaRPr>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
                          <a:latin typeface="Century Gothic"/>
                          <a:ea typeface="Century Gothic"/>
                          <a:cs typeface="Century Gothic"/>
                          <a:sym typeface="Century Gothic"/>
                        </a:rPr>
                        <a:t>¼ lessons Fieldwork </a:t>
                      </a:r>
                      <a:endParaRPr>
                        <a:latin typeface="Century Gothic"/>
                        <a:ea typeface="Century Gothic"/>
                        <a:cs typeface="Century Gothic"/>
                        <a:sym typeface="Century Gothic"/>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93C47D"/>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311700" y="445025"/>
            <a:ext cx="8520600" cy="3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to speak to our current year 12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t>Coursework? </a:t>
            </a:r>
            <a:endParaRPr/>
          </a:p>
          <a:p>
            <a:pPr marL="0" lvl="0" indent="0" algn="l" rtl="0">
              <a:spcBef>
                <a:spcPts val="0"/>
              </a:spcBef>
              <a:spcAft>
                <a:spcPts val="0"/>
              </a:spcAft>
              <a:buNone/>
            </a:pPr>
            <a:endParaRPr/>
          </a:p>
          <a:p>
            <a:pPr marL="0" lvl="0" indent="0" algn="l" rtl="0">
              <a:spcBef>
                <a:spcPts val="0"/>
              </a:spcBef>
              <a:spcAft>
                <a:spcPts val="0"/>
              </a:spcAft>
              <a:buNone/>
            </a:pPr>
            <a:r>
              <a:rPr lang="en"/>
              <a:t>Trip?</a:t>
            </a:r>
            <a:endParaRPr/>
          </a:p>
          <a:p>
            <a:pPr marL="0" lvl="0" indent="0" algn="l" rtl="0">
              <a:spcBef>
                <a:spcPts val="0"/>
              </a:spcBef>
              <a:spcAft>
                <a:spcPts val="0"/>
              </a:spcAft>
              <a:buNone/>
            </a:pPr>
            <a:endParaRPr/>
          </a:p>
          <a:p>
            <a:pPr marL="0" lvl="0" indent="0" algn="l" rtl="0">
              <a:spcBef>
                <a:spcPts val="0"/>
              </a:spcBef>
              <a:spcAft>
                <a:spcPts val="0"/>
              </a:spcAft>
              <a:buNone/>
            </a:pPr>
            <a:r>
              <a:rPr lang="en"/>
              <a:t>Lessons ? </a:t>
            </a:r>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1081</Words>
  <Application>Microsoft Office PowerPoint</Application>
  <PresentationFormat>On-screen Show (16:9)</PresentationFormat>
  <Paragraphs>244</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Roboto</vt:lpstr>
      <vt:lpstr>Arial</vt:lpstr>
      <vt:lpstr>Century Gothic</vt:lpstr>
      <vt:lpstr>Simple Light</vt:lpstr>
      <vt:lpstr>Geography A Level Introduction </vt:lpstr>
      <vt:lpstr>PowerPoint Presentation</vt:lpstr>
      <vt:lpstr>Physical paper Questions </vt:lpstr>
      <vt:lpstr>Human Questions </vt:lpstr>
      <vt:lpstr>PowerPoint Presentation</vt:lpstr>
      <vt:lpstr>Unit 3 - Synoptic Paper 20% </vt:lpstr>
      <vt:lpstr>Unit 4  Coursework 20% </vt:lpstr>
      <vt:lpstr>Year 12 sneak peek </vt:lpstr>
      <vt:lpstr>Time to speak to our current year 12 students   Coursework?   Trip?  Lessons ?  </vt:lpstr>
      <vt:lpstr>SUPERPOWER GEOGRAPHIES  </vt:lpstr>
      <vt:lpstr>What is a superpower?</vt:lpstr>
      <vt:lpstr>So Who is the biggest superpower? And Why? </vt:lpstr>
      <vt:lpstr>Factors </vt:lpstr>
      <vt:lpstr>Analysis </vt:lpstr>
      <vt:lpstr>USA -  Hyper power !</vt:lpstr>
      <vt:lpstr>PowerPoint Presentation</vt:lpstr>
      <vt:lpstr>What will i need for September?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A Level Introduction </dc:title>
  <cp:lastModifiedBy>Joanna Bennett</cp:lastModifiedBy>
  <cp:revision>2</cp:revision>
  <dcterms:modified xsi:type="dcterms:W3CDTF">2019-07-08T15:33:02Z</dcterms:modified>
</cp:coreProperties>
</file>