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73519725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7351972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fc9eeab59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fc9eeab59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f4fe7c947068fc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f4fe7c947068fc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741B4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ted.com/playlists/3/the_artist_is_in" TargetMode="External"/><Relationship Id="rId10" Type="http://schemas.openxmlformats.org/officeDocument/2006/relationships/hyperlink" Target="https://www.youtube.com/channel/UCxtgEIN3xuAGy730NFwEOUA" TargetMode="External"/><Relationship Id="rId13" Type="http://schemas.openxmlformats.org/officeDocument/2006/relationships/hyperlink" Target="https://www.bbc.co.uk/programmes/b03969vt" TargetMode="External"/><Relationship Id="rId12" Type="http://schemas.openxmlformats.org/officeDocument/2006/relationships/hyperlink" Target="https://www.ted.com/playlists/694/ted_talks_to_inspire_you_to_make_ar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amazon.co.uk/Drawing-Right-Side-Brain-Workbook/dp/0285636642/ref=sr_1_1?crid=3JFAFIOA5YQUI&amp;dchild=1&amp;keywords=drawing+on+the+right+side+of+the+brain+workbook&amp;qid=1587394850&amp;sprefix=drawing+on+the+right+%2Caps%2C146&amp;sr=8-1" TargetMode="External"/><Relationship Id="rId4" Type="http://schemas.openxmlformats.org/officeDocument/2006/relationships/hyperlink" Target="https://www.youtube.com/channel/UC2isDei-lrNSrgGYE4Np3PA" TargetMode="External"/><Relationship Id="rId9" Type="http://schemas.openxmlformats.org/officeDocument/2006/relationships/hyperlink" Target="https://docs.google.com/presentation/d/1XyPZVsnzGYUIh5LozMkslZJpK3LcfNdF4XP_-oQALQ8/edit#slide=id.g7fdaf95807_0_2" TargetMode="External"/><Relationship Id="rId15" Type="http://schemas.openxmlformats.org/officeDocument/2006/relationships/hyperlink" Target="https://www.theguardian.com/media/channel4" TargetMode="External"/><Relationship Id="rId14" Type="http://schemas.openxmlformats.org/officeDocument/2006/relationships/hyperlink" Target="https://www.studentartguide.com/articles/how-to-analyze-an-artwork" TargetMode="External"/><Relationship Id="rId5" Type="http://schemas.openxmlformats.org/officeDocument/2006/relationships/hyperlink" Target="https://www.studentartguide.com/articles/realistic-observational-drawings" TargetMode="External"/><Relationship Id="rId6" Type="http://schemas.openxmlformats.org/officeDocument/2006/relationships/hyperlink" Target="https://www.allaboutdrawings.com/upside-down-drawing.html" TargetMode="External"/><Relationship Id="rId7" Type="http://schemas.openxmlformats.org/officeDocument/2006/relationships/hyperlink" Target="https://www.youtube.com/channel/UC2isDei-lrNSrgGYE4Np3PA" TargetMode="External"/><Relationship Id="rId8" Type="http://schemas.openxmlformats.org/officeDocument/2006/relationships/hyperlink" Target="https://docs.google.com/presentation/d/12iYUtGSF4lZ9b__VcD1fgxPkdnfgihdQrY-XL6WN7yo/edit?usp=sharin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esignschool.canva.com/courses/graphic-design-basics/?lesson=design-to-communicate" TargetMode="External"/><Relationship Id="rId4" Type="http://schemas.openxmlformats.org/officeDocument/2006/relationships/hyperlink" Target="https://helpx.adobe.com/uk/illustrator/tutorials.html" TargetMode="External"/><Relationship Id="rId9" Type="http://schemas.openxmlformats.org/officeDocument/2006/relationships/hyperlink" Target="https://www.creativeboom.com/inspiration/graphic-design/" TargetMode="External"/><Relationship Id="rId5" Type="http://schemas.openxmlformats.org/officeDocument/2006/relationships/hyperlink" Target="https://docs.google.com/presentation/d/1uSu65NQ6HyMHoYsUeEBt4wltUkD60viQaevbGgRLtds/edit#slide=id.g74e41cdd20_0_0" TargetMode="External"/><Relationship Id="rId6" Type="http://schemas.openxmlformats.org/officeDocument/2006/relationships/hyperlink" Target="https://www.thegraphicdesignschool.com/dex/library" TargetMode="External"/><Relationship Id="rId7" Type="http://schemas.openxmlformats.org/officeDocument/2006/relationships/hyperlink" Target="https://justcreative.com/2018/09/23/best-free-graphic-design-courses-online/" TargetMode="External"/><Relationship Id="rId8" Type="http://schemas.openxmlformats.org/officeDocument/2006/relationships/hyperlink" Target="https://theinspirationgrid.com/category/desig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</a:rPr>
              <a:t>Art, Graphics &amp; Textiles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F9000"/>
                </a:solidFill>
              </a:rPr>
              <a:t>Preparation for A Level at BCCS</a:t>
            </a:r>
            <a:endParaRPr>
              <a:solidFill>
                <a:srgbClr val="BF9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1351217" y="135950"/>
            <a:ext cx="7655100" cy="2144700"/>
          </a:xfrm>
          <a:prstGeom prst="chevron">
            <a:avLst>
              <a:gd fmla="val 50000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7B8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103500" y="135950"/>
            <a:ext cx="2076600" cy="2144700"/>
          </a:xfrm>
          <a:prstGeom prst="homePlate">
            <a:avLst>
              <a:gd fmla="val 49966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/>
              <a:t>Consolidate</a:t>
            </a:r>
            <a:endParaRPr b="1" sz="1600"/>
          </a:p>
        </p:txBody>
      </p:sp>
      <p:sp>
        <p:nvSpPr>
          <p:cNvPr id="63" name="Google Shape;63;p14"/>
          <p:cNvSpPr/>
          <p:nvPr/>
        </p:nvSpPr>
        <p:spPr>
          <a:xfrm>
            <a:off x="103475" y="2571750"/>
            <a:ext cx="2076600" cy="2333100"/>
          </a:xfrm>
          <a:prstGeom prst="homePlate">
            <a:avLst>
              <a:gd fmla="val 53992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/>
              <a:t>Art/Textiles</a:t>
            </a:r>
            <a:r>
              <a:rPr b="1" lang="en-GB" sz="2600"/>
              <a:t> </a:t>
            </a:r>
            <a:r>
              <a:rPr b="1" lang="en-GB" sz="2600"/>
              <a:t>Extend</a:t>
            </a:r>
            <a:endParaRPr b="1" sz="2600"/>
          </a:p>
        </p:txBody>
      </p:sp>
      <p:sp>
        <p:nvSpPr>
          <p:cNvPr id="64" name="Google Shape;64;p14"/>
          <p:cNvSpPr/>
          <p:nvPr/>
        </p:nvSpPr>
        <p:spPr>
          <a:xfrm>
            <a:off x="1317000" y="2571750"/>
            <a:ext cx="7723500" cy="2333100"/>
          </a:xfrm>
          <a:prstGeom prst="chevron">
            <a:avLst>
              <a:gd fmla="val 50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65" name="Google Shape;65;p14"/>
          <p:cNvSpPr txBox="1"/>
          <p:nvPr/>
        </p:nvSpPr>
        <p:spPr>
          <a:xfrm>
            <a:off x="2282425" y="235100"/>
            <a:ext cx="61851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If you feel that your GCSE skills are insecure but are considering taking an Art, Textiles or Graphics A Level then you must: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 sz="1100">
                <a:solidFill>
                  <a:schemeClr val="dk1"/>
                </a:solidFill>
              </a:rPr>
              <a:t>Complete your GCSE coursework and exam work if you are able to.Your completed work should be brought with you when you start your course in September,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 sz="1100">
                <a:solidFill>
                  <a:schemeClr val="dk1"/>
                </a:solidFill>
              </a:rPr>
              <a:t>Purchase </a:t>
            </a:r>
            <a:r>
              <a:rPr lang="en-GB" sz="1100" u="sng">
                <a:solidFill>
                  <a:schemeClr val="accent5"/>
                </a:solidFill>
                <a:hlinkClick r:id="rId3"/>
              </a:rPr>
              <a:t>this </a:t>
            </a:r>
            <a:r>
              <a:rPr lang="en-GB" sz="1100">
                <a:solidFill>
                  <a:schemeClr val="dk1"/>
                </a:solidFill>
              </a:rPr>
              <a:t>drawing skills book and work through the tasks.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entury Gothic"/>
              <a:buChar char="●"/>
            </a:pPr>
            <a:r>
              <a:rPr lang="en-GB" sz="1100">
                <a:solidFill>
                  <a:schemeClr val="dk1"/>
                </a:solidFill>
              </a:rPr>
              <a:t>Watch a range of Tate Shots videos </a:t>
            </a:r>
            <a:r>
              <a:rPr lang="en-GB" sz="1100" u="sng">
                <a:solidFill>
                  <a:schemeClr val="accent5"/>
                </a:solidFill>
                <a:hlinkClick r:id="rId4"/>
              </a:rPr>
              <a:t>here</a:t>
            </a:r>
            <a:r>
              <a:rPr lang="en-GB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 sz="1100">
                <a:solidFill>
                  <a:schemeClr val="dk1"/>
                </a:solidFill>
              </a:rPr>
              <a:t>Use household objects to set up and arrange a still life. Practise your observational drawing skills at least 2 or 3 times a week. Practise using a range of media such as pencil, pen, biro, collage, paint. Tips </a:t>
            </a:r>
            <a:r>
              <a:rPr lang="en-GB" sz="1100" u="sng">
                <a:solidFill>
                  <a:schemeClr val="accent5"/>
                </a:solidFill>
                <a:hlinkClick r:id="rId5"/>
              </a:rPr>
              <a:t>here</a:t>
            </a:r>
            <a:r>
              <a:rPr lang="en-GB" sz="1100">
                <a:solidFill>
                  <a:schemeClr val="dk1"/>
                </a:solidFill>
              </a:rPr>
              <a:t>.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 sz="1100">
                <a:solidFill>
                  <a:schemeClr val="dk1"/>
                </a:solidFill>
              </a:rPr>
              <a:t>Copy images using the grid method or  use </a:t>
            </a:r>
            <a:r>
              <a:rPr lang="en-GB" sz="1100" u="sng">
                <a:solidFill>
                  <a:schemeClr val="accent5"/>
                </a:solidFill>
                <a:hlinkClick r:id="rId6"/>
              </a:rPr>
              <a:t>this </a:t>
            </a:r>
            <a:r>
              <a:rPr lang="en-GB" sz="1100">
                <a:solidFill>
                  <a:schemeClr val="dk1"/>
                </a:solidFill>
              </a:rPr>
              <a:t>technique.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2341300" y="2573925"/>
            <a:ext cx="61851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GB" sz="1300">
                <a:solidFill>
                  <a:schemeClr val="dk1"/>
                </a:solidFill>
              </a:rPr>
              <a:t>Watch a range of Tate Shots videos </a:t>
            </a:r>
            <a:r>
              <a:rPr lang="en-GB" sz="1300" u="sng">
                <a:solidFill>
                  <a:schemeClr val="accent5"/>
                </a:solidFill>
                <a:hlinkClick r:id="rId7"/>
              </a:rPr>
              <a:t>here</a:t>
            </a:r>
            <a:r>
              <a:rPr lang="en-GB" sz="1300">
                <a:solidFill>
                  <a:schemeClr val="dk1"/>
                </a:solidFill>
              </a:rPr>
              <a:t> 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GB" sz="1300" u="sng">
                <a:solidFill>
                  <a:schemeClr val="accent5"/>
                </a:solidFill>
                <a:hlinkClick r:id="rId8"/>
              </a:rPr>
              <a:t>The Canon:</a:t>
            </a:r>
            <a:r>
              <a:rPr lang="en-GB" sz="1300">
                <a:solidFill>
                  <a:schemeClr val="dk1"/>
                </a:solidFill>
              </a:rPr>
              <a:t> Art History digital booklet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GB" sz="1300" u="sng">
                <a:solidFill>
                  <a:schemeClr val="accent5"/>
                </a:solidFill>
                <a:hlinkClick r:id="rId9"/>
              </a:rPr>
              <a:t>Home Art Missions digital booklet 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GB" sz="1300">
                <a:solidFill>
                  <a:schemeClr val="dk1"/>
                </a:solidFill>
              </a:rPr>
              <a:t>Watch a range of Tate Talks videos </a:t>
            </a:r>
            <a:r>
              <a:rPr lang="en-GB" sz="1300" u="sng">
                <a:solidFill>
                  <a:schemeClr val="accent5"/>
                </a:solidFill>
                <a:hlinkClick r:id="rId10"/>
              </a:rPr>
              <a:t>here</a:t>
            </a:r>
            <a:r>
              <a:rPr lang="en-GB" sz="1300">
                <a:solidFill>
                  <a:schemeClr val="dk1"/>
                </a:solidFill>
              </a:rPr>
              <a:t> 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GB" sz="1300">
                <a:solidFill>
                  <a:schemeClr val="dk1"/>
                </a:solidFill>
              </a:rPr>
              <a:t>Watch a range of TED Talks </a:t>
            </a:r>
            <a:r>
              <a:rPr lang="en-GB" sz="1300" u="sng">
                <a:solidFill>
                  <a:schemeClr val="accent5"/>
                </a:solidFill>
                <a:hlinkClick r:id="rId11"/>
              </a:rPr>
              <a:t>here</a:t>
            </a:r>
            <a:r>
              <a:rPr lang="en-GB" sz="1300">
                <a:solidFill>
                  <a:schemeClr val="dk1"/>
                </a:solidFill>
              </a:rPr>
              <a:t> and </a:t>
            </a:r>
            <a:r>
              <a:rPr lang="en-GB" sz="1300" u="sng">
                <a:solidFill>
                  <a:schemeClr val="accent5"/>
                </a:solidFill>
                <a:hlinkClick r:id="rId12"/>
              </a:rPr>
              <a:t>here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GB" sz="1300">
                <a:solidFill>
                  <a:schemeClr val="dk1"/>
                </a:solidFill>
              </a:rPr>
              <a:t>Listen to Grayson Perry’s Reith Lectures (while you jog?) </a:t>
            </a:r>
            <a:r>
              <a:rPr lang="en-GB" sz="1300" u="sng">
                <a:solidFill>
                  <a:schemeClr val="accent5"/>
                </a:solidFill>
                <a:hlinkClick r:id="rId13"/>
              </a:rPr>
              <a:t>here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GB" sz="1300">
                <a:solidFill>
                  <a:schemeClr val="dk1"/>
                </a:solidFill>
              </a:rPr>
              <a:t>Keep a digital sketchbook of inspiration and interesting images. Take time to analyse and write about the images that you collect using </a:t>
            </a:r>
            <a:r>
              <a:rPr lang="en-GB" sz="1300" u="sng">
                <a:solidFill>
                  <a:schemeClr val="accent5"/>
                </a:solidFill>
                <a:hlinkClick r:id="rId14"/>
              </a:rPr>
              <a:t>this format</a:t>
            </a:r>
            <a:r>
              <a:rPr lang="en-GB" sz="1300">
                <a:solidFill>
                  <a:schemeClr val="dk1"/>
                </a:solidFill>
              </a:rPr>
              <a:t> as a guide. 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GB" sz="1300">
                <a:solidFill>
                  <a:schemeClr val="dk1"/>
                </a:solidFill>
              </a:rPr>
              <a:t>Watch Grayson Perry’s Art Club which </a:t>
            </a:r>
            <a:r>
              <a:rPr lang="en-GB" sz="1300">
                <a:solidFill>
                  <a:srgbClr val="121212"/>
                </a:solidFill>
              </a:rPr>
              <a:t>starts Monday 27 April, 8pm on </a:t>
            </a:r>
            <a:r>
              <a:rPr lang="en-GB" sz="1300">
                <a:solidFill>
                  <a:srgbClr val="6B5840"/>
                </a:solidFill>
                <a:uFill>
                  <a:noFill/>
                </a:uFill>
                <a:hlinkClick r:id="rId15"/>
              </a:rPr>
              <a:t>Channel 4</a:t>
            </a:r>
            <a:r>
              <a:rPr lang="en-GB" sz="1300">
                <a:solidFill>
                  <a:schemeClr val="dk1"/>
                </a:solidFill>
              </a:rPr>
              <a:t> for 6 weeks.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>
            <a:off x="103475" y="195150"/>
            <a:ext cx="2392200" cy="2553000"/>
          </a:xfrm>
          <a:prstGeom prst="homePlate">
            <a:avLst>
              <a:gd fmla="val 53992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/>
              <a:t>Graphics</a:t>
            </a:r>
            <a:endParaRPr b="1"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/>
              <a:t>Extend</a:t>
            </a:r>
            <a:endParaRPr b="1" sz="2600"/>
          </a:p>
        </p:txBody>
      </p:sp>
      <p:sp>
        <p:nvSpPr>
          <p:cNvPr id="72" name="Google Shape;72;p15"/>
          <p:cNvSpPr/>
          <p:nvPr/>
        </p:nvSpPr>
        <p:spPr>
          <a:xfrm>
            <a:off x="1420500" y="195150"/>
            <a:ext cx="7723500" cy="2553000"/>
          </a:xfrm>
          <a:prstGeom prst="chevron">
            <a:avLst>
              <a:gd fmla="val 50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73" name="Google Shape;73;p15"/>
          <p:cNvSpPr txBox="1"/>
          <p:nvPr/>
        </p:nvSpPr>
        <p:spPr>
          <a:xfrm>
            <a:off x="2495800" y="319375"/>
            <a:ext cx="5681400" cy="23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Extend your photographic, observation and layout skills.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Watch the videos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here</a:t>
            </a:r>
            <a:r>
              <a:rPr lang="en-GB"/>
              <a:t> make </a:t>
            </a:r>
            <a:r>
              <a:rPr lang="en-GB">
                <a:solidFill>
                  <a:schemeClr val="dk1"/>
                </a:solidFill>
              </a:rPr>
              <a:t>visual </a:t>
            </a:r>
            <a:r>
              <a:rPr lang="en-GB"/>
              <a:t>notes on what you learn in a small sketchbook. This might include thumbnail sketches, examples and analysis.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Develop your technical skills on Illustrator by completing tutorials available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here</a:t>
            </a:r>
            <a:r>
              <a:rPr lang="en-GB"/>
              <a:t>. You will need to make an Adobe account and download the free trial.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Research current work in the Design Industry by completing three Graphics Missions here: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5"/>
              </a:rPr>
              <a:t>Home Graphics Missions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123225" y="2822075"/>
            <a:ext cx="8860500" cy="21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</a:rPr>
              <a:t>Useful sites to explore: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6"/>
              </a:rPr>
              <a:t>https://www.thegraphicdesignschool.com/dex/library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7"/>
              </a:rPr>
              <a:t>https://justcreative.com/2018/09/23/best-free-graphic-design-courses-online/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8"/>
              </a:rPr>
              <a:t>https://theinspirationgrid.com/category/design/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9"/>
              </a:rPr>
              <a:t>https://www.creativeboom.com/inspiration/graphic-design/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